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7" r:id="rId18"/>
    <p:sldId id="278" r:id="rId19"/>
    <p:sldId id="279" r:id="rId20"/>
    <p:sldId id="276" r:id="rId21"/>
    <p:sldId id="280" r:id="rId22"/>
    <p:sldId id="282" r:id="rId23"/>
    <p:sldId id="274" r:id="rId24"/>
    <p:sldId id="275" r:id="rId25"/>
    <p:sldId id="283"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67"/>
    <p:restoredTop sz="94655"/>
  </p:normalViewPr>
  <p:slideViewPr>
    <p:cSldViewPr snapToGrid="0" snapToObjects="1">
      <p:cViewPr>
        <p:scale>
          <a:sx n="109" d="100"/>
          <a:sy n="109" d="100"/>
        </p:scale>
        <p:origin x="216" y="3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4B54D-D09A-9847-88AA-3E20FE6218E8}" type="datetimeFigureOut">
              <a:rPr lang="en-US" smtClean="0"/>
              <a:t>11/22/17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C40C55-FD00-C146-8AC0-99FEA29CD1E3}" type="slidenum">
              <a:rPr lang="en-US" smtClean="0"/>
              <a:t>‹#›</a:t>
            </a:fld>
            <a:endParaRPr lang="en-US"/>
          </a:p>
        </p:txBody>
      </p:sp>
    </p:spTree>
    <p:extLst>
      <p:ext uri="{BB962C8B-B14F-4D97-AF65-F5344CB8AC3E}">
        <p14:creationId xmlns:p14="http://schemas.microsoft.com/office/powerpoint/2010/main" val="224816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AC4C4F-E718-E548-88DE-C9EBA7494673}" type="datetimeFigureOut">
              <a:rPr lang="en-US" smtClean="0"/>
              <a:t>11/22/17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F46A3-87C1-3B40-A742-6A29D01FE3BB}" type="slidenum">
              <a:rPr lang="en-US" smtClean="0"/>
              <a:t>‹#›</a:t>
            </a:fld>
            <a:endParaRPr lang="en-US"/>
          </a:p>
        </p:txBody>
      </p:sp>
    </p:spTree>
    <p:extLst>
      <p:ext uri="{BB962C8B-B14F-4D97-AF65-F5344CB8AC3E}">
        <p14:creationId xmlns:p14="http://schemas.microsoft.com/office/powerpoint/2010/main" val="144409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AC4C4F-E718-E548-88DE-C9EBA7494673}" type="datetimeFigureOut">
              <a:rPr lang="en-US" smtClean="0"/>
              <a:t>11/22/17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F46A3-87C1-3B40-A742-6A29D01FE3BB}" type="slidenum">
              <a:rPr lang="en-US" smtClean="0"/>
              <a:t>‹#›</a:t>
            </a:fld>
            <a:endParaRPr lang="en-US"/>
          </a:p>
        </p:txBody>
      </p:sp>
    </p:spTree>
    <p:extLst>
      <p:ext uri="{BB962C8B-B14F-4D97-AF65-F5344CB8AC3E}">
        <p14:creationId xmlns:p14="http://schemas.microsoft.com/office/powerpoint/2010/main" val="1897320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AC4C4F-E718-E548-88DE-C9EBA7494673}" type="datetimeFigureOut">
              <a:rPr lang="en-US" smtClean="0"/>
              <a:t>11/22/17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F46A3-87C1-3B40-A742-6A29D01FE3BB}" type="slidenum">
              <a:rPr lang="en-US" smtClean="0"/>
              <a:t>‹#›</a:t>
            </a:fld>
            <a:endParaRPr lang="en-US"/>
          </a:p>
        </p:txBody>
      </p:sp>
    </p:spTree>
    <p:extLst>
      <p:ext uri="{BB962C8B-B14F-4D97-AF65-F5344CB8AC3E}">
        <p14:creationId xmlns:p14="http://schemas.microsoft.com/office/powerpoint/2010/main" val="28140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AC4C4F-E718-E548-88DE-C9EBA7494673}" type="datetimeFigureOut">
              <a:rPr lang="en-US" smtClean="0"/>
              <a:t>11/22/17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F46A3-87C1-3B40-A742-6A29D01FE3BB}" type="slidenum">
              <a:rPr lang="en-US" smtClean="0"/>
              <a:t>‹#›</a:t>
            </a:fld>
            <a:endParaRPr lang="en-US"/>
          </a:p>
        </p:txBody>
      </p:sp>
    </p:spTree>
    <p:extLst>
      <p:ext uri="{BB962C8B-B14F-4D97-AF65-F5344CB8AC3E}">
        <p14:creationId xmlns:p14="http://schemas.microsoft.com/office/powerpoint/2010/main" val="44083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AC4C4F-E718-E548-88DE-C9EBA7494673}" type="datetimeFigureOut">
              <a:rPr lang="en-US" smtClean="0"/>
              <a:t>11/22/17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F46A3-87C1-3B40-A742-6A29D01FE3BB}" type="slidenum">
              <a:rPr lang="en-US" smtClean="0"/>
              <a:t>‹#›</a:t>
            </a:fld>
            <a:endParaRPr lang="en-US"/>
          </a:p>
        </p:txBody>
      </p:sp>
    </p:spTree>
    <p:extLst>
      <p:ext uri="{BB962C8B-B14F-4D97-AF65-F5344CB8AC3E}">
        <p14:creationId xmlns:p14="http://schemas.microsoft.com/office/powerpoint/2010/main" val="25122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AC4C4F-E718-E548-88DE-C9EBA7494673}" type="datetimeFigureOut">
              <a:rPr lang="en-US" smtClean="0"/>
              <a:t>11/22/17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F46A3-87C1-3B40-A742-6A29D01FE3BB}" type="slidenum">
              <a:rPr lang="en-US" smtClean="0"/>
              <a:t>‹#›</a:t>
            </a:fld>
            <a:endParaRPr lang="en-US"/>
          </a:p>
        </p:txBody>
      </p:sp>
    </p:spTree>
    <p:extLst>
      <p:ext uri="{BB962C8B-B14F-4D97-AF65-F5344CB8AC3E}">
        <p14:creationId xmlns:p14="http://schemas.microsoft.com/office/powerpoint/2010/main" val="1332961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AC4C4F-E718-E548-88DE-C9EBA7494673}" type="datetimeFigureOut">
              <a:rPr lang="en-US" smtClean="0"/>
              <a:t>11/22/17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9F46A3-87C1-3B40-A742-6A29D01FE3BB}" type="slidenum">
              <a:rPr lang="en-US" smtClean="0"/>
              <a:t>‹#›</a:t>
            </a:fld>
            <a:endParaRPr lang="en-US"/>
          </a:p>
        </p:txBody>
      </p:sp>
    </p:spTree>
    <p:extLst>
      <p:ext uri="{BB962C8B-B14F-4D97-AF65-F5344CB8AC3E}">
        <p14:creationId xmlns:p14="http://schemas.microsoft.com/office/powerpoint/2010/main" val="54200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AC4C4F-E718-E548-88DE-C9EBA7494673}" type="datetimeFigureOut">
              <a:rPr lang="en-US" smtClean="0"/>
              <a:t>11/22/17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9F46A3-87C1-3B40-A742-6A29D01FE3BB}" type="slidenum">
              <a:rPr lang="en-US" smtClean="0"/>
              <a:t>‹#›</a:t>
            </a:fld>
            <a:endParaRPr lang="en-US"/>
          </a:p>
        </p:txBody>
      </p:sp>
    </p:spTree>
    <p:extLst>
      <p:ext uri="{BB962C8B-B14F-4D97-AF65-F5344CB8AC3E}">
        <p14:creationId xmlns:p14="http://schemas.microsoft.com/office/powerpoint/2010/main" val="198494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AC4C4F-E718-E548-88DE-C9EBA7494673}" type="datetimeFigureOut">
              <a:rPr lang="en-US" smtClean="0"/>
              <a:t>11/22/17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9F46A3-87C1-3B40-A742-6A29D01FE3BB}" type="slidenum">
              <a:rPr lang="en-US" smtClean="0"/>
              <a:t>‹#›</a:t>
            </a:fld>
            <a:endParaRPr lang="en-US"/>
          </a:p>
        </p:txBody>
      </p:sp>
    </p:spTree>
    <p:extLst>
      <p:ext uri="{BB962C8B-B14F-4D97-AF65-F5344CB8AC3E}">
        <p14:creationId xmlns:p14="http://schemas.microsoft.com/office/powerpoint/2010/main" val="1987374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AC4C4F-E718-E548-88DE-C9EBA7494673}" type="datetimeFigureOut">
              <a:rPr lang="en-US" smtClean="0"/>
              <a:t>11/22/17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F46A3-87C1-3B40-A742-6A29D01FE3BB}" type="slidenum">
              <a:rPr lang="en-US" smtClean="0"/>
              <a:t>‹#›</a:t>
            </a:fld>
            <a:endParaRPr lang="en-US"/>
          </a:p>
        </p:txBody>
      </p:sp>
    </p:spTree>
    <p:extLst>
      <p:ext uri="{BB962C8B-B14F-4D97-AF65-F5344CB8AC3E}">
        <p14:creationId xmlns:p14="http://schemas.microsoft.com/office/powerpoint/2010/main" val="1982530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AC4C4F-E718-E548-88DE-C9EBA7494673}" type="datetimeFigureOut">
              <a:rPr lang="en-US" smtClean="0"/>
              <a:t>11/22/17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F46A3-87C1-3B40-A742-6A29D01FE3BB}" type="slidenum">
              <a:rPr lang="en-US" smtClean="0"/>
              <a:t>‹#›</a:t>
            </a:fld>
            <a:endParaRPr lang="en-US"/>
          </a:p>
        </p:txBody>
      </p:sp>
    </p:spTree>
    <p:extLst>
      <p:ext uri="{BB962C8B-B14F-4D97-AF65-F5344CB8AC3E}">
        <p14:creationId xmlns:p14="http://schemas.microsoft.com/office/powerpoint/2010/main" val="283507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C4C4F-E718-E548-88DE-C9EBA7494673}" type="datetimeFigureOut">
              <a:rPr lang="en-US" smtClean="0"/>
              <a:t>11/22/17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F46A3-87C1-3B40-A742-6A29D01FE3BB}" type="slidenum">
              <a:rPr lang="en-US" smtClean="0"/>
              <a:t>‹#›</a:t>
            </a:fld>
            <a:endParaRPr lang="en-US"/>
          </a:p>
        </p:txBody>
      </p:sp>
    </p:spTree>
    <p:extLst>
      <p:ext uri="{BB962C8B-B14F-4D97-AF65-F5344CB8AC3E}">
        <p14:creationId xmlns:p14="http://schemas.microsoft.com/office/powerpoint/2010/main" val="1876307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Maize exercises</a:t>
            </a:r>
            <a:endParaRPr lang="en-US" dirty="0"/>
          </a:p>
        </p:txBody>
      </p:sp>
      <p:sp>
        <p:nvSpPr>
          <p:cNvPr id="3" name="Subtitle 2"/>
          <p:cNvSpPr>
            <a:spLocks noGrp="1"/>
          </p:cNvSpPr>
          <p:nvPr>
            <p:ph type="subTitle" idx="1"/>
          </p:nvPr>
        </p:nvSpPr>
        <p:spPr/>
        <p:txBody>
          <a:bodyPr/>
          <a:lstStyle/>
          <a:p>
            <a:r>
              <a:rPr lang="en-US" dirty="0" smtClean="0"/>
              <a:t>Annotation</a:t>
            </a:r>
            <a:endParaRPr lang="en-US" dirty="0"/>
          </a:p>
        </p:txBody>
      </p:sp>
    </p:spTree>
    <p:extLst>
      <p:ext uri="{BB962C8B-B14F-4D97-AF65-F5344CB8AC3E}">
        <p14:creationId xmlns:p14="http://schemas.microsoft.com/office/powerpoint/2010/main" val="763387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000" b="1" dirty="0"/>
          </a:p>
        </p:txBody>
      </p:sp>
      <p:sp>
        <p:nvSpPr>
          <p:cNvPr id="7" name="Title 1"/>
          <p:cNvSpPr txBox="1">
            <a:spLocks/>
          </p:cNvSpPr>
          <p:nvPr/>
        </p:nvSpPr>
        <p:spPr>
          <a:xfrm>
            <a:off x="0" y="-133888"/>
            <a:ext cx="1242906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Look for </a:t>
            </a:r>
            <a:r>
              <a:rPr lang="en-US" sz="4000" b="1" dirty="0" err="1" smtClean="0"/>
              <a:t>orthologs</a:t>
            </a:r>
            <a:r>
              <a:rPr lang="en-US" sz="4000" b="1" dirty="0" smtClean="0"/>
              <a:t> of GRMZM2G114578 using BLAST</a:t>
            </a:r>
            <a:endParaRPr lang="en-US" sz="40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068" y="1275301"/>
            <a:ext cx="3683367" cy="42665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579" y="1275301"/>
            <a:ext cx="3841134" cy="426651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4457" y="5472794"/>
            <a:ext cx="3975100" cy="533400"/>
          </a:xfrm>
          <a:prstGeom prst="rect">
            <a:avLst/>
          </a:prstGeom>
        </p:spPr>
      </p:pic>
      <p:sp>
        <p:nvSpPr>
          <p:cNvPr id="9" name="TextBox 8"/>
          <p:cNvSpPr txBox="1"/>
          <p:nvPr/>
        </p:nvSpPr>
        <p:spPr>
          <a:xfrm>
            <a:off x="722405" y="6048007"/>
            <a:ext cx="10747189" cy="646331"/>
          </a:xfrm>
          <a:prstGeom prst="rect">
            <a:avLst/>
          </a:prstGeom>
          <a:noFill/>
        </p:spPr>
        <p:txBody>
          <a:bodyPr wrap="square" rtlCol="0">
            <a:spAutoFit/>
          </a:bodyPr>
          <a:lstStyle/>
          <a:p>
            <a:r>
              <a:rPr lang="en-US" dirty="0" smtClean="0"/>
              <a:t>When we blast the sequence for </a:t>
            </a:r>
            <a:r>
              <a:rPr lang="en-US" dirty="0"/>
              <a:t>the gene </a:t>
            </a:r>
            <a:r>
              <a:rPr lang="en-US" dirty="0" smtClean="0"/>
              <a:t>GRMZM2G114578 and exclude maize the closest </a:t>
            </a:r>
            <a:r>
              <a:rPr lang="en-US" dirty="0" err="1" smtClean="0"/>
              <a:t>ortholog</a:t>
            </a:r>
            <a:r>
              <a:rPr lang="en-US" dirty="0" smtClean="0"/>
              <a:t> comes from Sorghum and when we don’t exclude maize it will match 100% to an uncharacterized protein.</a:t>
            </a:r>
            <a:endParaRPr lang="en-US" dirty="0"/>
          </a:p>
        </p:txBody>
      </p:sp>
    </p:spTree>
    <p:extLst>
      <p:ext uri="{BB962C8B-B14F-4D97-AF65-F5344CB8AC3E}">
        <p14:creationId xmlns:p14="http://schemas.microsoft.com/office/powerpoint/2010/main" val="569047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713509" y="-53532"/>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 Looking for evidence data in Apollo</a:t>
            </a:r>
            <a:endParaRPr lang="en-US" sz="4000" b="1" dirty="0"/>
          </a:p>
        </p:txBody>
      </p:sp>
      <p:sp>
        <p:nvSpPr>
          <p:cNvPr id="4" name="TextBox 3"/>
          <p:cNvSpPr txBox="1"/>
          <p:nvPr/>
        </p:nvSpPr>
        <p:spPr>
          <a:xfrm>
            <a:off x="2063262" y="5938692"/>
            <a:ext cx="8166100" cy="646331"/>
          </a:xfrm>
          <a:prstGeom prst="rect">
            <a:avLst/>
          </a:prstGeom>
          <a:noFill/>
        </p:spPr>
        <p:txBody>
          <a:bodyPr wrap="square" rtlCol="0">
            <a:spAutoFit/>
          </a:bodyPr>
          <a:lstStyle/>
          <a:p>
            <a:r>
              <a:rPr lang="en-US" dirty="0" smtClean="0"/>
              <a:t>We look for evidence that support the v3 assembly and we found some protein sequences and some RNA </a:t>
            </a:r>
            <a:r>
              <a:rPr lang="en-US" dirty="0" err="1" smtClean="0"/>
              <a:t>seq</a:t>
            </a:r>
            <a:r>
              <a:rPr lang="en-US" dirty="0" smtClean="0"/>
              <a:t> data in the </a:t>
            </a:r>
            <a:r>
              <a:rPr lang="en-US" dirty="0" smtClean="0"/>
              <a:t>embryo that support the v3 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514" y="1304421"/>
            <a:ext cx="8245186" cy="4692886"/>
          </a:xfrm>
          <a:prstGeom prst="rect">
            <a:avLst/>
          </a:prstGeom>
        </p:spPr>
      </p:pic>
    </p:spTree>
    <p:extLst>
      <p:ext uri="{BB962C8B-B14F-4D97-AF65-F5344CB8AC3E}">
        <p14:creationId xmlns:p14="http://schemas.microsoft.com/office/powerpoint/2010/main" val="12319800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 </a:t>
            </a:r>
            <a:r>
              <a:rPr lang="is-IS" sz="4000" b="1" dirty="0"/>
              <a:t>Zm00001d041417</a:t>
            </a:r>
            <a:endParaRPr lang="en-US" sz="4000" b="1" dirty="0"/>
          </a:p>
        </p:txBody>
      </p:sp>
      <p:sp>
        <p:nvSpPr>
          <p:cNvPr id="4" name="Title 1"/>
          <p:cNvSpPr txBox="1">
            <a:spLocks/>
          </p:cNvSpPr>
          <p:nvPr/>
        </p:nvSpPr>
        <p:spPr>
          <a:xfrm>
            <a:off x="954944" y="5096276"/>
            <a:ext cx="1064110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smtClean="0"/>
              <a:t>The second gene we are looking into shows four exons and it has been classified as protein disulfide isomerase-like 1-2.</a:t>
            </a:r>
            <a:endParaRPr lang="en-US"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33488"/>
            <a:ext cx="10874595" cy="4525570"/>
          </a:xfrm>
          <a:prstGeom prst="rect">
            <a:avLst/>
          </a:prstGeom>
        </p:spPr>
      </p:pic>
    </p:spTree>
    <p:extLst>
      <p:ext uri="{BB962C8B-B14F-4D97-AF65-F5344CB8AC3E}">
        <p14:creationId xmlns:p14="http://schemas.microsoft.com/office/powerpoint/2010/main" val="19990781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 </a:t>
            </a:r>
            <a:r>
              <a:rPr lang="is-IS" sz="4000" b="1" dirty="0"/>
              <a:t>Zm00001d041417</a:t>
            </a:r>
            <a:endParaRPr lang="en-US" sz="4000" b="1" dirty="0"/>
          </a:p>
        </p:txBody>
      </p:sp>
      <p:sp>
        <p:nvSpPr>
          <p:cNvPr id="5" name="TextBox 4"/>
          <p:cNvSpPr txBox="1"/>
          <p:nvPr/>
        </p:nvSpPr>
        <p:spPr>
          <a:xfrm>
            <a:off x="2660073" y="5572259"/>
            <a:ext cx="7162800" cy="1200329"/>
          </a:xfrm>
          <a:prstGeom prst="rect">
            <a:avLst/>
          </a:prstGeom>
          <a:noFill/>
        </p:spPr>
        <p:txBody>
          <a:bodyPr wrap="square" rtlCol="0">
            <a:spAutoFit/>
          </a:bodyPr>
          <a:lstStyle/>
          <a:p>
            <a:r>
              <a:rPr lang="en-US" dirty="0" smtClean="0"/>
              <a:t>We went back to </a:t>
            </a:r>
            <a:r>
              <a:rPr lang="en-US" dirty="0" err="1" smtClean="0"/>
              <a:t>Gramene</a:t>
            </a:r>
            <a:r>
              <a:rPr lang="en-US" dirty="0" smtClean="0"/>
              <a:t> to identify the paralogs and it shows they share a common domain for </a:t>
            </a:r>
            <a:r>
              <a:rPr lang="en-US" dirty="0" err="1"/>
              <a:t>Thioredoxin</a:t>
            </a:r>
            <a:r>
              <a:rPr lang="en-US" dirty="0"/>
              <a:t>-like fold. </a:t>
            </a:r>
            <a:r>
              <a:rPr lang="en-US" dirty="0" smtClean="0"/>
              <a:t>If you check for other domains our gene of interest shows the ZF-HD </a:t>
            </a:r>
            <a:r>
              <a:rPr lang="en-US" dirty="0" err="1"/>
              <a:t>homeobox</a:t>
            </a:r>
            <a:r>
              <a:rPr lang="en-US" dirty="0"/>
              <a:t> protein, </a:t>
            </a:r>
            <a:r>
              <a:rPr lang="en-US" dirty="0" err="1"/>
              <a:t>Cys</a:t>
            </a:r>
            <a:r>
              <a:rPr lang="en-US" dirty="0"/>
              <a:t>/His-rich </a:t>
            </a:r>
            <a:r>
              <a:rPr lang="en-US" dirty="0" smtClean="0"/>
              <a:t>dimerization domain (green) that correspond to the first exon.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073" y="1136507"/>
            <a:ext cx="6849848" cy="4435752"/>
          </a:xfrm>
          <a:prstGeom prst="rect">
            <a:avLst/>
          </a:prstGeom>
        </p:spPr>
      </p:pic>
      <p:sp>
        <p:nvSpPr>
          <p:cNvPr id="7" name="Rounded Rectangle 6"/>
          <p:cNvSpPr/>
          <p:nvPr/>
        </p:nvSpPr>
        <p:spPr>
          <a:xfrm>
            <a:off x="5353558" y="2462070"/>
            <a:ext cx="242047" cy="37651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2046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is-IS" sz="4000" b="1" dirty="0"/>
              <a:t>Zm00001d041417</a:t>
            </a:r>
            <a:endParaRPr lang="en-US" sz="4000" b="1" dirty="0"/>
          </a:p>
        </p:txBody>
      </p:sp>
      <p:sp>
        <p:nvSpPr>
          <p:cNvPr id="7" name="TextBox 6"/>
          <p:cNvSpPr txBox="1"/>
          <p:nvPr/>
        </p:nvSpPr>
        <p:spPr>
          <a:xfrm>
            <a:off x="447097" y="5693350"/>
            <a:ext cx="11014653" cy="1200329"/>
          </a:xfrm>
          <a:prstGeom prst="rect">
            <a:avLst/>
          </a:prstGeom>
          <a:noFill/>
        </p:spPr>
        <p:txBody>
          <a:bodyPr wrap="square" rtlCol="0">
            <a:spAutoFit/>
          </a:bodyPr>
          <a:lstStyle/>
          <a:p>
            <a:r>
              <a:rPr lang="en-US" dirty="0" smtClean="0"/>
              <a:t>When we locate the gene in Apollo there is no annotation in v3 and v4 shows the protein </a:t>
            </a:r>
            <a:r>
              <a:rPr lang="en-US" dirty="0"/>
              <a:t>disulfide </a:t>
            </a:r>
            <a:r>
              <a:rPr lang="en-US" dirty="0" smtClean="0"/>
              <a:t>isomerase-like</a:t>
            </a:r>
          </a:p>
          <a:p>
            <a:r>
              <a:rPr lang="en-US" dirty="0"/>
              <a:t>W</a:t>
            </a:r>
            <a:r>
              <a:rPr lang="en-US" dirty="0" smtClean="0"/>
              <a:t>e found some data that match to the ZF-HD </a:t>
            </a:r>
            <a:r>
              <a:rPr lang="en-US" dirty="0" err="1" smtClean="0"/>
              <a:t>homeobox</a:t>
            </a:r>
            <a:r>
              <a:rPr lang="en-US" dirty="0" smtClean="0"/>
              <a:t> protein from other species but there is no RNA </a:t>
            </a:r>
            <a:r>
              <a:rPr lang="en-US" dirty="0" err="1" smtClean="0"/>
              <a:t>seq</a:t>
            </a:r>
            <a:r>
              <a:rPr lang="en-US" dirty="0" smtClean="0"/>
              <a:t> data to support the gene model.</a:t>
            </a:r>
            <a:endParaRPr lang="en-US" dirty="0"/>
          </a:p>
          <a:p>
            <a:endParaRPr lang="en-US" dirty="0" smtClean="0"/>
          </a:p>
        </p:txBody>
      </p:sp>
      <p:sp>
        <p:nvSpPr>
          <p:cNvPr id="9" name="Rounded Rectangle 8"/>
          <p:cNvSpPr/>
          <p:nvPr/>
        </p:nvSpPr>
        <p:spPr>
          <a:xfrm>
            <a:off x="8677564" y="2220576"/>
            <a:ext cx="1257300" cy="6524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97" y="1343892"/>
            <a:ext cx="10932680" cy="3849949"/>
          </a:xfrm>
          <a:prstGeom prst="rect">
            <a:avLst/>
          </a:prstGeom>
        </p:spPr>
      </p:pic>
    </p:spTree>
    <p:extLst>
      <p:ext uri="{BB962C8B-B14F-4D97-AF65-F5344CB8AC3E}">
        <p14:creationId xmlns:p14="http://schemas.microsoft.com/office/powerpoint/2010/main" val="946980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000" b="1" dirty="0"/>
          </a:p>
        </p:txBody>
      </p:sp>
      <p:sp>
        <p:nvSpPr>
          <p:cNvPr id="7" name="Title 1"/>
          <p:cNvSpPr txBox="1">
            <a:spLocks/>
          </p:cNvSpPr>
          <p:nvPr/>
        </p:nvSpPr>
        <p:spPr>
          <a:xfrm>
            <a:off x="-118534" y="-92076"/>
            <a:ext cx="1242906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Look for </a:t>
            </a:r>
            <a:r>
              <a:rPr lang="en-US" sz="4000" b="1" dirty="0" err="1" smtClean="0"/>
              <a:t>orthologs</a:t>
            </a:r>
            <a:r>
              <a:rPr lang="en-US" sz="4000" b="1" dirty="0" smtClean="0"/>
              <a:t> of </a:t>
            </a:r>
            <a:r>
              <a:rPr lang="is-IS" sz="4000" b="1" dirty="0" smtClean="0"/>
              <a:t>Zm00001d041417 </a:t>
            </a:r>
            <a:r>
              <a:rPr lang="en-US" sz="4000" b="1" dirty="0" smtClean="0"/>
              <a:t>using BLAST</a:t>
            </a:r>
            <a:endParaRPr lang="en-US" sz="4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5483" y="2178422"/>
            <a:ext cx="5214845" cy="218215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78422"/>
            <a:ext cx="5446059" cy="2190642"/>
          </a:xfrm>
          <a:prstGeom prst="rect">
            <a:avLst/>
          </a:prstGeom>
        </p:spPr>
      </p:pic>
      <p:sp>
        <p:nvSpPr>
          <p:cNvPr id="6" name="TextBox 5"/>
          <p:cNvSpPr txBox="1"/>
          <p:nvPr/>
        </p:nvSpPr>
        <p:spPr>
          <a:xfrm>
            <a:off x="722404" y="5133607"/>
            <a:ext cx="10747189" cy="923330"/>
          </a:xfrm>
          <a:prstGeom prst="rect">
            <a:avLst/>
          </a:prstGeom>
          <a:noFill/>
        </p:spPr>
        <p:txBody>
          <a:bodyPr wrap="square" rtlCol="0">
            <a:spAutoFit/>
          </a:bodyPr>
          <a:lstStyle/>
          <a:p>
            <a:r>
              <a:rPr lang="en-US" dirty="0" smtClean="0"/>
              <a:t>When we blast the sequence for </a:t>
            </a:r>
            <a:r>
              <a:rPr lang="en-US" dirty="0"/>
              <a:t>the </a:t>
            </a:r>
            <a:r>
              <a:rPr lang="en-US" dirty="0" smtClean="0"/>
              <a:t>first exon and exclude maize the closest </a:t>
            </a:r>
            <a:r>
              <a:rPr lang="en-US" dirty="0" err="1" smtClean="0"/>
              <a:t>ortholog</a:t>
            </a:r>
            <a:r>
              <a:rPr lang="en-US" dirty="0" smtClean="0"/>
              <a:t> comes from </a:t>
            </a:r>
            <a:r>
              <a:rPr lang="en-US" dirty="0" err="1" smtClean="0"/>
              <a:t>Setaria</a:t>
            </a:r>
            <a:r>
              <a:rPr lang="en-US" dirty="0" smtClean="0"/>
              <a:t> and it is a zinc-finger homeodomain protein 6-like and when we don’t exclude maize it will match 100% to the Protein disulfide isomerase 1-2.</a:t>
            </a:r>
            <a:endParaRPr lang="en-US" dirty="0"/>
          </a:p>
        </p:txBody>
      </p:sp>
    </p:spTree>
    <p:extLst>
      <p:ext uri="{BB962C8B-B14F-4D97-AF65-F5344CB8AC3E}">
        <p14:creationId xmlns:p14="http://schemas.microsoft.com/office/powerpoint/2010/main" val="9062582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231" y="390144"/>
            <a:ext cx="11158728" cy="1325563"/>
          </a:xfrm>
        </p:spPr>
        <p:txBody>
          <a:bodyPr>
            <a:normAutofit fontScale="90000"/>
          </a:bodyPr>
          <a:lstStyle/>
          <a:p>
            <a:r>
              <a:rPr lang="en-US" b="1" dirty="0"/>
              <a:t>Exercise 2: Missing </a:t>
            </a:r>
            <a:r>
              <a:rPr lang="en-US" b="1" dirty="0" smtClean="0"/>
              <a:t>part of a gene </a:t>
            </a:r>
            <a:r>
              <a:rPr lang="en-US" b="1" dirty="0"/>
              <a:t>in B73v4 assembly</a:t>
            </a:r>
            <a:r>
              <a:rPr lang="en-US" dirty="0"/>
              <a:t/>
            </a:r>
            <a:br>
              <a:rPr lang="en-US" dirty="0"/>
            </a:br>
            <a:endParaRPr lang="en-US" dirty="0"/>
          </a:p>
        </p:txBody>
      </p:sp>
      <p:sp>
        <p:nvSpPr>
          <p:cNvPr id="3" name="Content Placeholder 2"/>
          <p:cNvSpPr>
            <a:spLocks noGrp="1"/>
          </p:cNvSpPr>
          <p:nvPr>
            <p:ph idx="1"/>
          </p:nvPr>
        </p:nvSpPr>
        <p:spPr>
          <a:xfrm>
            <a:off x="498231" y="1186717"/>
            <a:ext cx="10750062" cy="4351338"/>
          </a:xfrm>
        </p:spPr>
        <p:txBody>
          <a:bodyPr>
            <a:normAutofit/>
          </a:bodyPr>
          <a:lstStyle/>
          <a:p>
            <a:pPr>
              <a:lnSpc>
                <a:spcPct val="150000"/>
              </a:lnSpc>
            </a:pPr>
            <a:endParaRPr lang="en-US" sz="2200" dirty="0" smtClean="0"/>
          </a:p>
          <a:p>
            <a:pPr>
              <a:lnSpc>
                <a:spcPct val="150000"/>
              </a:lnSpc>
            </a:pPr>
            <a:r>
              <a:rPr lang="fi-FI" sz="2200" dirty="0" smtClean="0"/>
              <a:t>A </a:t>
            </a:r>
            <a:r>
              <a:rPr lang="fi-FI" sz="2200" dirty="0" err="1" smtClean="0"/>
              <a:t>gene</a:t>
            </a:r>
            <a:r>
              <a:rPr lang="fi-FI" sz="2200" dirty="0" smtClean="0"/>
              <a:t> </a:t>
            </a:r>
            <a:r>
              <a:rPr lang="fi-FI" sz="2200" dirty="0" err="1" smtClean="0"/>
              <a:t>located</a:t>
            </a:r>
            <a:r>
              <a:rPr lang="fi-FI" sz="2200" dirty="0" smtClean="0"/>
              <a:t> in Chr9:60754481</a:t>
            </a:r>
            <a:r>
              <a:rPr lang="fi-FI" sz="2200" dirty="0"/>
              <a:t>..</a:t>
            </a:r>
            <a:r>
              <a:rPr lang="fi-FI" sz="2200" dirty="0" smtClean="0"/>
              <a:t>60762490</a:t>
            </a:r>
            <a:r>
              <a:rPr lang="fi-FI" sz="2200" dirty="0"/>
              <a:t> </a:t>
            </a:r>
            <a:r>
              <a:rPr lang="fi-FI" sz="2200" dirty="0" err="1" smtClean="0"/>
              <a:t>shows</a:t>
            </a:r>
            <a:r>
              <a:rPr lang="fi-FI" sz="2200" dirty="0" smtClean="0"/>
              <a:t> a </a:t>
            </a:r>
            <a:r>
              <a:rPr lang="fi-FI" sz="2200" dirty="0" err="1" smtClean="0"/>
              <a:t>different</a:t>
            </a:r>
            <a:r>
              <a:rPr lang="fi-FI" sz="2200" dirty="0" smtClean="0"/>
              <a:t> </a:t>
            </a:r>
            <a:r>
              <a:rPr lang="fi-FI" sz="2200" dirty="0" err="1" smtClean="0"/>
              <a:t>gene</a:t>
            </a:r>
            <a:r>
              <a:rPr lang="fi-FI" sz="2200" dirty="0" smtClean="0"/>
              <a:t> </a:t>
            </a:r>
            <a:r>
              <a:rPr lang="fi-FI" sz="2200" dirty="0" err="1" smtClean="0"/>
              <a:t>models</a:t>
            </a:r>
            <a:r>
              <a:rPr lang="fi-FI" sz="2200" dirty="0" smtClean="0"/>
              <a:t> in </a:t>
            </a:r>
            <a:r>
              <a:rPr lang="fi-FI" sz="2200" dirty="0" err="1" smtClean="0"/>
              <a:t>both</a:t>
            </a:r>
            <a:r>
              <a:rPr lang="fi-FI" sz="2200" dirty="0" smtClean="0"/>
              <a:t> </a:t>
            </a:r>
            <a:r>
              <a:rPr lang="fi-FI" sz="2200" dirty="0" err="1" smtClean="0"/>
              <a:t>assemblies</a:t>
            </a:r>
            <a:endParaRPr lang="fi-FI" sz="2200" dirty="0" smtClean="0"/>
          </a:p>
          <a:p>
            <a:pPr>
              <a:lnSpc>
                <a:spcPct val="150000"/>
              </a:lnSpc>
            </a:pPr>
            <a:r>
              <a:rPr lang="fi-FI" sz="2200" dirty="0" smtClean="0"/>
              <a:t>It </a:t>
            </a:r>
            <a:r>
              <a:rPr lang="fi-FI" sz="2200" dirty="0" err="1" smtClean="0"/>
              <a:t>belongs</a:t>
            </a:r>
            <a:r>
              <a:rPr lang="fi-FI" sz="2200" dirty="0" smtClean="0"/>
              <a:t> to </a:t>
            </a:r>
            <a:r>
              <a:rPr lang="fi-FI" sz="2200" dirty="0" err="1" smtClean="0"/>
              <a:t>the</a:t>
            </a:r>
            <a:r>
              <a:rPr lang="fi-FI" sz="2200" dirty="0" smtClean="0"/>
              <a:t> S-</a:t>
            </a:r>
            <a:r>
              <a:rPr lang="fi-FI" sz="2200" dirty="0" err="1" smtClean="0"/>
              <a:t>adenosyl</a:t>
            </a:r>
            <a:r>
              <a:rPr lang="fi-FI" sz="2200" dirty="0" smtClean="0"/>
              <a:t>-L-</a:t>
            </a:r>
            <a:r>
              <a:rPr lang="fi-FI" sz="2200" dirty="0" err="1" smtClean="0"/>
              <a:t>methionine</a:t>
            </a:r>
            <a:r>
              <a:rPr lang="fi-FI" sz="2200" dirty="0" smtClean="0"/>
              <a:t>-</a:t>
            </a:r>
            <a:r>
              <a:rPr lang="fi-FI" sz="2200" dirty="0" err="1" smtClean="0"/>
              <a:t>dependent</a:t>
            </a:r>
            <a:r>
              <a:rPr lang="fi-FI" sz="2200" dirty="0" smtClean="0"/>
              <a:t> </a:t>
            </a:r>
            <a:r>
              <a:rPr lang="fi-FI" sz="2200" dirty="0" err="1" smtClean="0"/>
              <a:t>methyltransferases</a:t>
            </a:r>
            <a:r>
              <a:rPr lang="fi-FI" sz="2200" dirty="0" smtClean="0"/>
              <a:t> </a:t>
            </a:r>
            <a:r>
              <a:rPr lang="fi-FI" sz="2200" dirty="0" err="1" smtClean="0"/>
              <a:t>superfamily</a:t>
            </a:r>
            <a:r>
              <a:rPr lang="fi-FI" sz="2200" dirty="0" smtClean="0"/>
              <a:t> </a:t>
            </a:r>
            <a:r>
              <a:rPr lang="fi-FI" sz="2200" dirty="0" err="1" smtClean="0"/>
              <a:t>protein</a:t>
            </a:r>
            <a:endParaRPr lang="en-US" sz="2200" dirty="0"/>
          </a:p>
          <a:p>
            <a:pPr>
              <a:lnSpc>
                <a:spcPct val="150000"/>
              </a:lnSpc>
            </a:pPr>
            <a:r>
              <a:rPr lang="en-US" sz="2200" dirty="0" smtClean="0"/>
              <a:t>V4 </a:t>
            </a:r>
            <a:r>
              <a:rPr lang="en-US" sz="2200" dirty="0"/>
              <a:t>missed part of the </a:t>
            </a:r>
            <a:r>
              <a:rPr lang="en-US" sz="2200" dirty="0" smtClean="0"/>
              <a:t>gene</a:t>
            </a:r>
          </a:p>
          <a:p>
            <a:pPr>
              <a:lnSpc>
                <a:spcPct val="150000"/>
              </a:lnSpc>
            </a:pPr>
            <a:r>
              <a:rPr lang="en-US" sz="2200" dirty="0" smtClean="0"/>
              <a:t>Apollo detects an issue with a splice </a:t>
            </a:r>
            <a:r>
              <a:rPr lang="en-US" sz="2200" dirty="0" smtClean="0"/>
              <a:t>junction in one of the exons </a:t>
            </a:r>
            <a:endParaRPr lang="en-US" sz="2200" dirty="0"/>
          </a:p>
        </p:txBody>
      </p:sp>
    </p:spTree>
    <p:extLst>
      <p:ext uri="{BB962C8B-B14F-4D97-AF65-F5344CB8AC3E}">
        <p14:creationId xmlns:p14="http://schemas.microsoft.com/office/powerpoint/2010/main" val="3584353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 </a:t>
            </a:r>
            <a:r>
              <a:rPr lang="is-IS" sz="4000" b="1" dirty="0" smtClean="0"/>
              <a:t>Zm00001d046064</a:t>
            </a:r>
            <a:endParaRPr lang="en-US" sz="4000" b="1" dirty="0"/>
          </a:p>
        </p:txBody>
      </p:sp>
      <p:sp>
        <p:nvSpPr>
          <p:cNvPr id="4" name="Title 1"/>
          <p:cNvSpPr txBox="1">
            <a:spLocks/>
          </p:cNvSpPr>
          <p:nvPr/>
        </p:nvSpPr>
        <p:spPr>
          <a:xfrm>
            <a:off x="954944" y="5096276"/>
            <a:ext cx="1064110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0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944" y="1439784"/>
            <a:ext cx="10492154" cy="4334314"/>
          </a:xfrm>
          <a:prstGeom prst="rect">
            <a:avLst/>
          </a:prstGeom>
        </p:spPr>
      </p:pic>
      <p:sp>
        <p:nvSpPr>
          <p:cNvPr id="5" name="TextBox 4"/>
          <p:cNvSpPr txBox="1"/>
          <p:nvPr/>
        </p:nvSpPr>
        <p:spPr>
          <a:xfrm>
            <a:off x="954944" y="5780096"/>
            <a:ext cx="10398856" cy="646331"/>
          </a:xfrm>
          <a:prstGeom prst="rect">
            <a:avLst/>
          </a:prstGeom>
          <a:noFill/>
        </p:spPr>
        <p:txBody>
          <a:bodyPr wrap="square" rtlCol="0">
            <a:spAutoFit/>
          </a:bodyPr>
          <a:lstStyle/>
          <a:p>
            <a:r>
              <a:rPr lang="en-US" dirty="0" smtClean="0"/>
              <a:t>We </a:t>
            </a:r>
            <a:r>
              <a:rPr lang="en-US" dirty="0" smtClean="0"/>
              <a:t>identify the gene for </a:t>
            </a:r>
            <a:r>
              <a:rPr lang="en-US" dirty="0" smtClean="0"/>
              <a:t>S-</a:t>
            </a:r>
            <a:r>
              <a:rPr lang="en-US" dirty="0" err="1" smtClean="0"/>
              <a:t>adenosyl</a:t>
            </a:r>
            <a:r>
              <a:rPr lang="en-US" dirty="0" smtClean="0"/>
              <a:t>-L-methionine-dependent </a:t>
            </a:r>
            <a:r>
              <a:rPr lang="en-US" dirty="0" smtClean="0"/>
              <a:t>methyltransferase based on the location as well as its structure.</a:t>
            </a:r>
            <a:endParaRPr lang="en-US" dirty="0"/>
          </a:p>
        </p:txBody>
      </p:sp>
    </p:spTree>
    <p:extLst>
      <p:ext uri="{BB962C8B-B14F-4D97-AF65-F5344CB8AC3E}">
        <p14:creationId xmlns:p14="http://schemas.microsoft.com/office/powerpoint/2010/main" val="1074709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 </a:t>
            </a:r>
            <a:r>
              <a:rPr lang="is-IS" sz="4000" b="1" dirty="0"/>
              <a:t>Zm00001d046064</a:t>
            </a:r>
            <a:endParaRPr lang="en-US" sz="4000" b="1" dirty="0"/>
          </a:p>
        </p:txBody>
      </p:sp>
      <p:sp>
        <p:nvSpPr>
          <p:cNvPr id="5" name="TextBox 4"/>
          <p:cNvSpPr txBox="1"/>
          <p:nvPr/>
        </p:nvSpPr>
        <p:spPr>
          <a:xfrm>
            <a:off x="1723292" y="5572259"/>
            <a:ext cx="8944707" cy="923330"/>
          </a:xfrm>
          <a:prstGeom prst="rect">
            <a:avLst/>
          </a:prstGeom>
          <a:noFill/>
        </p:spPr>
        <p:txBody>
          <a:bodyPr wrap="square" rtlCol="0">
            <a:spAutoFit/>
          </a:bodyPr>
          <a:lstStyle/>
          <a:p>
            <a:r>
              <a:rPr lang="en-US" dirty="0" smtClean="0"/>
              <a:t>We </a:t>
            </a:r>
            <a:r>
              <a:rPr lang="en-US" dirty="0" smtClean="0"/>
              <a:t>use </a:t>
            </a:r>
            <a:r>
              <a:rPr lang="en-US" dirty="0" err="1" smtClean="0"/>
              <a:t>Gramene</a:t>
            </a:r>
            <a:r>
              <a:rPr lang="en-US" dirty="0" smtClean="0"/>
              <a:t> </a:t>
            </a:r>
            <a:r>
              <a:rPr lang="en-US" dirty="0" smtClean="0"/>
              <a:t>to identify the paralogs and it shows they share a common domain for S-</a:t>
            </a:r>
            <a:r>
              <a:rPr lang="en-US" dirty="0" err="1" smtClean="0"/>
              <a:t>adenosyl</a:t>
            </a:r>
            <a:r>
              <a:rPr lang="en-US" dirty="0" smtClean="0"/>
              <a:t>-L-methionine-dependent methyltransferase (green) but our gene and other three from the same family lack a second domain: FAD/NAD(P)-binding domain (blue)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292" y="1348031"/>
            <a:ext cx="8745415" cy="4224228"/>
          </a:xfrm>
          <a:prstGeom prst="rect">
            <a:avLst/>
          </a:prstGeom>
        </p:spPr>
      </p:pic>
      <p:sp>
        <p:nvSpPr>
          <p:cNvPr id="7" name="Rounded Rectangle 6"/>
          <p:cNvSpPr/>
          <p:nvPr/>
        </p:nvSpPr>
        <p:spPr>
          <a:xfrm>
            <a:off x="8146473" y="3122174"/>
            <a:ext cx="1676400" cy="10512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93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 </a:t>
            </a:r>
            <a:r>
              <a:rPr lang="is-IS" sz="4000" b="1" dirty="0"/>
              <a:t>Zm00001d046064</a:t>
            </a:r>
            <a:endParaRPr lang="en-US" sz="4000" b="1" dirty="0"/>
          </a:p>
        </p:txBody>
      </p:sp>
      <p:sp>
        <p:nvSpPr>
          <p:cNvPr id="5" name="TextBox 4"/>
          <p:cNvSpPr txBox="1"/>
          <p:nvPr/>
        </p:nvSpPr>
        <p:spPr>
          <a:xfrm>
            <a:off x="474785" y="5417172"/>
            <a:ext cx="11401613" cy="646331"/>
          </a:xfrm>
          <a:prstGeom prst="rect">
            <a:avLst/>
          </a:prstGeom>
          <a:noFill/>
        </p:spPr>
        <p:txBody>
          <a:bodyPr wrap="square" rtlCol="0">
            <a:spAutoFit/>
          </a:bodyPr>
          <a:lstStyle/>
          <a:p>
            <a:r>
              <a:rPr lang="en-US" dirty="0" smtClean="0"/>
              <a:t>Before going into Apollo we </a:t>
            </a:r>
            <a:r>
              <a:rPr lang="en-US" dirty="0" smtClean="0"/>
              <a:t>check </a:t>
            </a:r>
            <a:r>
              <a:rPr lang="en-US" dirty="0" smtClean="0"/>
              <a:t>in </a:t>
            </a:r>
            <a:r>
              <a:rPr lang="en-US" dirty="0" err="1" smtClean="0"/>
              <a:t>Gramene</a:t>
            </a:r>
            <a:r>
              <a:rPr lang="en-US" dirty="0" smtClean="0"/>
              <a:t> </a:t>
            </a:r>
            <a:r>
              <a:rPr lang="en-US" dirty="0" err="1" smtClean="0"/>
              <a:t>Ensembl</a:t>
            </a:r>
            <a:r>
              <a:rPr lang="en-US" dirty="0" smtClean="0"/>
              <a:t> to compare with the previous assembly B73v3. </a:t>
            </a:r>
          </a:p>
          <a:p>
            <a:r>
              <a:rPr lang="en-US" dirty="0" smtClean="0"/>
              <a:t>V3 shows a larger gene model that share a few introns with the recent assembly</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33488"/>
            <a:ext cx="11004062" cy="4183684"/>
          </a:xfrm>
          <a:prstGeom prst="rect">
            <a:avLst/>
          </a:prstGeom>
        </p:spPr>
      </p:pic>
      <p:sp>
        <p:nvSpPr>
          <p:cNvPr id="6" name="Rounded Rectangle 5"/>
          <p:cNvSpPr/>
          <p:nvPr/>
        </p:nvSpPr>
        <p:spPr>
          <a:xfrm>
            <a:off x="5444392" y="2787040"/>
            <a:ext cx="3629269" cy="13668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065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4037"/>
            <a:ext cx="10515600" cy="1325563"/>
          </a:xfrm>
        </p:spPr>
        <p:txBody>
          <a:bodyPr>
            <a:normAutofit/>
          </a:bodyPr>
          <a:lstStyle/>
          <a:p>
            <a:r>
              <a:rPr lang="en-US" sz="4000" b="1" dirty="0"/>
              <a:t>Exercise 1: Problems annotating </a:t>
            </a:r>
            <a:r>
              <a:rPr lang="en-US" sz="4000" b="1" dirty="0" smtClean="0"/>
              <a:t>single exon genes</a:t>
            </a:r>
            <a:endParaRPr lang="en-US" sz="4000" dirty="0"/>
          </a:p>
        </p:txBody>
      </p:sp>
      <p:sp>
        <p:nvSpPr>
          <p:cNvPr id="3" name="Content Placeholder 2"/>
          <p:cNvSpPr>
            <a:spLocks noGrp="1"/>
          </p:cNvSpPr>
          <p:nvPr>
            <p:ph idx="1"/>
          </p:nvPr>
        </p:nvSpPr>
        <p:spPr>
          <a:xfrm>
            <a:off x="838200" y="2129600"/>
            <a:ext cx="10515600" cy="4081013"/>
          </a:xfrm>
        </p:spPr>
        <p:txBody>
          <a:bodyPr>
            <a:noAutofit/>
          </a:bodyPr>
          <a:lstStyle/>
          <a:p>
            <a:pPr algn="thaiDist">
              <a:lnSpc>
                <a:spcPct val="150000"/>
              </a:lnSpc>
            </a:pPr>
            <a:r>
              <a:rPr lang="en-US" sz="2000" dirty="0" smtClean="0"/>
              <a:t>The genes: Zm00001d039116 and </a:t>
            </a:r>
            <a:r>
              <a:rPr lang="is-IS" sz="2000" dirty="0" smtClean="0"/>
              <a:t>Zm00001d041417 have been reported </a:t>
            </a:r>
            <a:r>
              <a:rPr lang="en-US" sz="2000" dirty="0" smtClean="0"/>
              <a:t>to not be included in the ZF-HD-TF gene family (22 members) but there are experimental data that supports </a:t>
            </a:r>
            <a:r>
              <a:rPr lang="en-US" sz="2000" dirty="0" smtClean="0"/>
              <a:t>they belong to the </a:t>
            </a:r>
            <a:r>
              <a:rPr lang="en-US" sz="2000" dirty="0" smtClean="0"/>
              <a:t>same family.</a:t>
            </a:r>
          </a:p>
          <a:p>
            <a:pPr algn="thaiDist">
              <a:lnSpc>
                <a:spcPct val="150000"/>
              </a:lnSpc>
            </a:pPr>
            <a:r>
              <a:rPr lang="en-US" sz="2000" dirty="0" smtClean="0"/>
              <a:t>All member of the family are “single exon genes”</a:t>
            </a:r>
          </a:p>
          <a:p>
            <a:pPr algn="thaiDist">
              <a:lnSpc>
                <a:spcPct val="150000"/>
              </a:lnSpc>
            </a:pPr>
            <a:r>
              <a:rPr lang="en-US" sz="2000" dirty="0" smtClean="0"/>
              <a:t>Zm00001d039116 has two exons in B73v4 and one in B73v3</a:t>
            </a:r>
          </a:p>
          <a:p>
            <a:pPr algn="thaiDist">
              <a:lnSpc>
                <a:spcPct val="150000"/>
              </a:lnSpc>
            </a:pPr>
            <a:r>
              <a:rPr lang="is-IS" sz="2000" dirty="0" smtClean="0"/>
              <a:t>Zm00001d041417 has four exons in B73v4 and no annotation data in B73v3</a:t>
            </a:r>
            <a:endParaRPr lang="en-US" sz="2000" dirty="0" smtClean="0"/>
          </a:p>
          <a:p>
            <a:pPr algn="thaiDist">
              <a:lnSpc>
                <a:spcPct val="150000"/>
              </a:lnSpc>
            </a:pPr>
            <a:r>
              <a:rPr lang="en-US" sz="2000" dirty="0" smtClean="0"/>
              <a:t>We will look in detail </a:t>
            </a:r>
          </a:p>
          <a:p>
            <a:endParaRPr lang="en-US" sz="2000" dirty="0" smtClean="0"/>
          </a:p>
        </p:txBody>
      </p:sp>
    </p:spTree>
    <p:extLst>
      <p:ext uri="{BB962C8B-B14F-4D97-AF65-F5344CB8AC3E}">
        <p14:creationId xmlns:p14="http://schemas.microsoft.com/office/powerpoint/2010/main" val="11831951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785" y="226020"/>
            <a:ext cx="10426036" cy="1325563"/>
          </a:xfrm>
        </p:spPr>
        <p:txBody>
          <a:bodyPr>
            <a:normAutofit/>
          </a:bodyPr>
          <a:lstStyle/>
          <a:p>
            <a:r>
              <a:rPr lang="en-US" b="1" dirty="0" smtClean="0"/>
              <a:t>Looking for the gene in Apollo</a:t>
            </a:r>
            <a:r>
              <a:rPr lang="en-US" dirty="0"/>
              <a:t/>
            </a:r>
            <a:br>
              <a:rPr lang="en-US" dirty="0"/>
            </a:br>
            <a:endParaRPr lang="en-US" dirty="0"/>
          </a:p>
        </p:txBody>
      </p:sp>
      <p:pic>
        <p:nvPicPr>
          <p:cNvPr id="5" name="Picture 4"/>
          <p:cNvPicPr>
            <a:picLocks noChangeAspect="1"/>
          </p:cNvPicPr>
          <p:nvPr/>
        </p:nvPicPr>
        <p:blipFill rotWithShape="1">
          <a:blip r:embed="rId2"/>
          <a:srcRect r="26737" b="62174"/>
          <a:stretch/>
        </p:blipFill>
        <p:spPr>
          <a:xfrm>
            <a:off x="1722769" y="1330624"/>
            <a:ext cx="8242526" cy="3158243"/>
          </a:xfrm>
          <a:prstGeom prst="rect">
            <a:avLst/>
          </a:prstGeom>
        </p:spPr>
      </p:pic>
      <p:sp>
        <p:nvSpPr>
          <p:cNvPr id="6" name="TextBox 5"/>
          <p:cNvSpPr txBox="1"/>
          <p:nvPr/>
        </p:nvSpPr>
        <p:spPr>
          <a:xfrm>
            <a:off x="1617785" y="4735051"/>
            <a:ext cx="8839200" cy="923330"/>
          </a:xfrm>
          <a:prstGeom prst="rect">
            <a:avLst/>
          </a:prstGeom>
          <a:noFill/>
        </p:spPr>
        <p:txBody>
          <a:bodyPr wrap="square" rtlCol="0">
            <a:spAutoFit/>
          </a:bodyPr>
          <a:lstStyle/>
          <a:p>
            <a:r>
              <a:rPr lang="en-US" dirty="0"/>
              <a:t>L</a:t>
            </a:r>
            <a:r>
              <a:rPr lang="en-US" dirty="0" smtClean="0"/>
              <a:t>ocate the gene in Apollo and activate the tracks for both v3 and v4 assemblies</a:t>
            </a:r>
          </a:p>
          <a:p>
            <a:r>
              <a:rPr lang="en-US" dirty="0" smtClean="0"/>
              <a:t>Move the gene models to the working space and retrieve the protein sequences</a:t>
            </a:r>
          </a:p>
          <a:p>
            <a:r>
              <a:rPr lang="en-US" dirty="0" smtClean="0"/>
              <a:t>Identify the alert for a non canonical splice site in one of the exon number 10.</a:t>
            </a:r>
            <a:endParaRPr lang="en-US" dirty="0"/>
          </a:p>
        </p:txBody>
      </p:sp>
    </p:spTree>
    <p:extLst>
      <p:ext uri="{BB962C8B-B14F-4D97-AF65-F5344CB8AC3E}">
        <p14:creationId xmlns:p14="http://schemas.microsoft.com/office/powerpoint/2010/main" val="1363724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000" b="1" dirty="0"/>
          </a:p>
        </p:txBody>
      </p:sp>
      <p:sp>
        <p:nvSpPr>
          <p:cNvPr id="4" name="TextBox 3"/>
          <p:cNvSpPr txBox="1"/>
          <p:nvPr/>
        </p:nvSpPr>
        <p:spPr>
          <a:xfrm>
            <a:off x="574431" y="4884554"/>
            <a:ext cx="10779370" cy="1477328"/>
          </a:xfrm>
          <a:prstGeom prst="rect">
            <a:avLst/>
          </a:prstGeom>
          <a:noFill/>
        </p:spPr>
        <p:txBody>
          <a:bodyPr wrap="square" rtlCol="0">
            <a:spAutoFit/>
          </a:bodyPr>
          <a:lstStyle/>
          <a:p>
            <a:r>
              <a:rPr lang="en-US" dirty="0" smtClean="0"/>
              <a:t>When we blast the sequence for </a:t>
            </a:r>
            <a:r>
              <a:rPr lang="en-US" dirty="0"/>
              <a:t>the </a:t>
            </a:r>
            <a:r>
              <a:rPr lang="en-US" dirty="0" smtClean="0"/>
              <a:t>long gene </a:t>
            </a:r>
            <a:r>
              <a:rPr lang="is-IS" dirty="0" smtClean="0"/>
              <a:t>GRMZM2G469839 and exclude maize the closest ortholog comes from Sorghum as a </a:t>
            </a:r>
            <a:r>
              <a:rPr lang="is-IS" u="sng" dirty="0" smtClean="0"/>
              <a:t>S-coclaurine N-methyltransferase </a:t>
            </a:r>
            <a:r>
              <a:rPr lang="is-IS" dirty="0" smtClean="0"/>
              <a:t>and when we include maize</a:t>
            </a:r>
            <a:r>
              <a:rPr lang="is-IS" b="1" dirty="0" smtClean="0"/>
              <a:t> </a:t>
            </a:r>
            <a:r>
              <a:rPr lang="en-US" dirty="0" smtClean="0"/>
              <a:t>the closest match identify </a:t>
            </a:r>
            <a:r>
              <a:rPr lang="fi-FI" dirty="0" err="1" smtClean="0"/>
              <a:t>the</a:t>
            </a:r>
            <a:r>
              <a:rPr lang="fi-FI" dirty="0" smtClean="0"/>
              <a:t> </a:t>
            </a:r>
            <a:r>
              <a:rPr lang="fi-FI" u="sng" dirty="0" smtClean="0"/>
              <a:t>S-</a:t>
            </a:r>
            <a:r>
              <a:rPr lang="fi-FI" u="sng" dirty="0" err="1" smtClean="0"/>
              <a:t>adenosyl</a:t>
            </a:r>
            <a:r>
              <a:rPr lang="fi-FI" u="sng" dirty="0" smtClean="0"/>
              <a:t>-L-</a:t>
            </a:r>
            <a:r>
              <a:rPr lang="fi-FI" u="sng" dirty="0" err="1" smtClean="0"/>
              <a:t>methionine</a:t>
            </a:r>
            <a:r>
              <a:rPr lang="fi-FI" u="sng" dirty="0" smtClean="0"/>
              <a:t>-</a:t>
            </a:r>
            <a:r>
              <a:rPr lang="fi-FI" u="sng" dirty="0" err="1" smtClean="0"/>
              <a:t>dependent</a:t>
            </a:r>
            <a:r>
              <a:rPr lang="fi-FI" u="sng" dirty="0" smtClean="0"/>
              <a:t> </a:t>
            </a:r>
            <a:r>
              <a:rPr lang="fi-FI" u="sng" dirty="0" err="1" smtClean="0"/>
              <a:t>methyltransferases</a:t>
            </a:r>
            <a:r>
              <a:rPr lang="fi-FI" u="sng" dirty="0" smtClean="0"/>
              <a:t> </a:t>
            </a:r>
            <a:r>
              <a:rPr lang="fi-FI" u="sng" dirty="0" err="1" smtClean="0"/>
              <a:t>superfamily</a:t>
            </a:r>
            <a:r>
              <a:rPr lang="fi-FI" u="sng" dirty="0" smtClean="0"/>
              <a:t> </a:t>
            </a:r>
            <a:r>
              <a:rPr lang="fi-FI" u="sng" dirty="0" err="1" smtClean="0"/>
              <a:t>protein</a:t>
            </a:r>
            <a:r>
              <a:rPr lang="fi-FI" u="sng" dirty="0" smtClean="0"/>
              <a:t> </a:t>
            </a:r>
            <a:r>
              <a:rPr lang="fi-FI" dirty="0" err="1" smtClean="0"/>
              <a:t>from</a:t>
            </a:r>
            <a:r>
              <a:rPr lang="fi-FI" dirty="0" smtClean="0"/>
              <a:t> 245 </a:t>
            </a:r>
            <a:r>
              <a:rPr lang="fi-FI" dirty="0" err="1" smtClean="0"/>
              <a:t>nucleotide</a:t>
            </a:r>
            <a:r>
              <a:rPr lang="fi-FI" dirty="0" smtClean="0"/>
              <a:t> position</a:t>
            </a:r>
          </a:p>
          <a:p>
            <a:endParaRPr lang="fi-FI" dirty="0" smtClean="0"/>
          </a:p>
          <a:p>
            <a:r>
              <a:rPr lang="fi-FI" dirty="0" err="1" smtClean="0"/>
              <a:t>You</a:t>
            </a:r>
            <a:r>
              <a:rPr lang="fi-FI" dirty="0" smtClean="0"/>
              <a:t> </a:t>
            </a:r>
            <a:r>
              <a:rPr lang="fi-FI" dirty="0" err="1" smtClean="0"/>
              <a:t>can</a:t>
            </a:r>
            <a:r>
              <a:rPr lang="fi-FI" dirty="0" smtClean="0"/>
              <a:t> </a:t>
            </a:r>
            <a:r>
              <a:rPr lang="fi-FI" dirty="0" err="1" smtClean="0"/>
              <a:t>also</a:t>
            </a:r>
            <a:r>
              <a:rPr lang="fi-FI" dirty="0" smtClean="0"/>
              <a:t> </a:t>
            </a:r>
            <a:r>
              <a:rPr lang="fi-FI" dirty="0" err="1" smtClean="0"/>
              <a:t>see</a:t>
            </a:r>
            <a:r>
              <a:rPr lang="fi-FI" dirty="0" smtClean="0"/>
              <a:t> a </a:t>
            </a:r>
            <a:r>
              <a:rPr lang="fi-FI" dirty="0" err="1" smtClean="0"/>
              <a:t>gap</a:t>
            </a:r>
            <a:r>
              <a:rPr lang="fi-FI" dirty="0" smtClean="0"/>
              <a:t> </a:t>
            </a:r>
            <a:r>
              <a:rPr lang="fi-FI" dirty="0" err="1" smtClean="0"/>
              <a:t>due</a:t>
            </a:r>
            <a:r>
              <a:rPr lang="fi-FI" dirty="0" smtClean="0"/>
              <a:t> to </a:t>
            </a:r>
            <a:r>
              <a:rPr lang="fi-FI" dirty="0" err="1" smtClean="0"/>
              <a:t>the</a:t>
            </a:r>
            <a:r>
              <a:rPr lang="fi-FI" dirty="0" smtClean="0"/>
              <a:t> </a:t>
            </a:r>
            <a:r>
              <a:rPr lang="fi-FI" dirty="0" err="1" smtClean="0"/>
              <a:t>non</a:t>
            </a:r>
            <a:r>
              <a:rPr lang="fi-FI" dirty="0" smtClean="0"/>
              <a:t> </a:t>
            </a:r>
            <a:r>
              <a:rPr lang="fi-FI" dirty="0" err="1" smtClean="0"/>
              <a:t>canonical</a:t>
            </a:r>
            <a:r>
              <a:rPr lang="fi-FI" dirty="0" smtClean="0"/>
              <a:t> </a:t>
            </a:r>
            <a:r>
              <a:rPr lang="fi-FI" dirty="0" err="1" smtClean="0"/>
              <a:t>splice</a:t>
            </a:r>
            <a:r>
              <a:rPr lang="fi-FI" dirty="0" smtClean="0"/>
              <a:t> </a:t>
            </a:r>
            <a:r>
              <a:rPr lang="fi-FI" dirty="0" err="1" smtClean="0"/>
              <a:t>site</a:t>
            </a:r>
            <a:r>
              <a:rPr lang="fi-FI" dirty="0" smtClean="0"/>
              <a:t> </a:t>
            </a:r>
            <a:r>
              <a:rPr lang="fi-FI" dirty="0" err="1" smtClean="0"/>
              <a:t>reported</a:t>
            </a:r>
            <a:r>
              <a:rPr lang="fi-FI" dirty="0" smtClean="0"/>
              <a:t> for </a:t>
            </a:r>
            <a:r>
              <a:rPr lang="fi-FI" dirty="0" err="1" smtClean="0"/>
              <a:t>one</a:t>
            </a:r>
            <a:r>
              <a:rPr lang="fi-FI" dirty="0" smtClean="0"/>
              <a:t> of </a:t>
            </a:r>
            <a:r>
              <a:rPr lang="fi-FI" dirty="0" err="1" smtClean="0"/>
              <a:t>the</a:t>
            </a:r>
            <a:r>
              <a:rPr lang="fi-FI" dirty="0" smtClean="0"/>
              <a:t> </a:t>
            </a:r>
            <a:r>
              <a:rPr lang="fi-FI" dirty="0" err="1" smtClean="0"/>
              <a:t>exons</a:t>
            </a:r>
            <a:r>
              <a:rPr lang="fi-FI" dirty="0" smtClean="0"/>
              <a:t>.</a:t>
            </a:r>
            <a:r>
              <a:rPr lang="en-US" dirty="0" smtClean="0"/>
              <a:t> </a:t>
            </a:r>
            <a:endParaRPr lang="en-US" dirty="0"/>
          </a:p>
        </p:txBody>
      </p:sp>
      <p:sp>
        <p:nvSpPr>
          <p:cNvPr id="7" name="Title 1"/>
          <p:cNvSpPr txBox="1">
            <a:spLocks/>
          </p:cNvSpPr>
          <p:nvPr/>
        </p:nvSpPr>
        <p:spPr>
          <a:xfrm>
            <a:off x="-118534" y="-92075"/>
            <a:ext cx="1242906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Look for </a:t>
            </a:r>
            <a:r>
              <a:rPr lang="en-US" sz="4000" b="1" dirty="0" err="1" smtClean="0"/>
              <a:t>orthologs</a:t>
            </a:r>
            <a:r>
              <a:rPr lang="en-US" sz="4000" b="1" dirty="0" smtClean="0"/>
              <a:t> of this </a:t>
            </a:r>
            <a:r>
              <a:rPr lang="is-IS" sz="4000" b="1" dirty="0"/>
              <a:t>GRMZM2G469839 </a:t>
            </a:r>
            <a:r>
              <a:rPr lang="en-US" sz="4000" b="1" dirty="0" smtClean="0"/>
              <a:t>using BLAST</a:t>
            </a:r>
            <a:endParaRPr lang="en-US" sz="4000" b="1" dirty="0"/>
          </a:p>
        </p:txBody>
      </p:sp>
      <p:grpSp>
        <p:nvGrpSpPr>
          <p:cNvPr id="15" name="Group 14"/>
          <p:cNvGrpSpPr/>
          <p:nvPr/>
        </p:nvGrpSpPr>
        <p:grpSpPr>
          <a:xfrm>
            <a:off x="5694998" y="1651661"/>
            <a:ext cx="5774595" cy="3036875"/>
            <a:chOff x="5694998" y="1651661"/>
            <a:chExt cx="5774595" cy="3036875"/>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4998" y="1651661"/>
              <a:ext cx="5774595" cy="3036875"/>
            </a:xfrm>
            <a:prstGeom prst="rect">
              <a:avLst/>
            </a:prstGeom>
          </p:spPr>
        </p:pic>
        <p:sp>
          <p:nvSpPr>
            <p:cNvPr id="13" name="Rounded Rectangle 12"/>
            <p:cNvSpPr/>
            <p:nvPr/>
          </p:nvSpPr>
          <p:spPr>
            <a:xfrm>
              <a:off x="8792308" y="3009840"/>
              <a:ext cx="639342" cy="250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389792" y="1706283"/>
            <a:ext cx="5411161" cy="2959502"/>
            <a:chOff x="389792" y="1706283"/>
            <a:chExt cx="5411161" cy="2959502"/>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92" y="1706283"/>
              <a:ext cx="5411161" cy="2959502"/>
            </a:xfrm>
            <a:prstGeom prst="rect">
              <a:avLst/>
            </a:prstGeom>
          </p:spPr>
        </p:pic>
        <p:sp>
          <p:nvSpPr>
            <p:cNvPr id="10" name="Rounded Rectangle 9"/>
            <p:cNvSpPr/>
            <p:nvPr/>
          </p:nvSpPr>
          <p:spPr>
            <a:xfrm>
              <a:off x="3587260" y="2862969"/>
              <a:ext cx="639342" cy="2719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2284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000" b="1" dirty="0"/>
          </a:p>
        </p:txBody>
      </p:sp>
      <p:sp>
        <p:nvSpPr>
          <p:cNvPr id="4" name="TextBox 3"/>
          <p:cNvSpPr txBox="1"/>
          <p:nvPr/>
        </p:nvSpPr>
        <p:spPr>
          <a:xfrm>
            <a:off x="606611" y="4843271"/>
            <a:ext cx="10747189" cy="1200329"/>
          </a:xfrm>
          <a:prstGeom prst="rect">
            <a:avLst/>
          </a:prstGeom>
          <a:noFill/>
        </p:spPr>
        <p:txBody>
          <a:bodyPr wrap="square" rtlCol="0">
            <a:spAutoFit/>
          </a:bodyPr>
          <a:lstStyle/>
          <a:p>
            <a:r>
              <a:rPr lang="en-US" dirty="0" smtClean="0"/>
              <a:t>When we blast the sequence for the short gene </a:t>
            </a:r>
            <a:r>
              <a:rPr lang="is-IS" dirty="0" smtClean="0"/>
              <a:t>Zm00001d046064</a:t>
            </a:r>
            <a:r>
              <a:rPr lang="is-IS" b="1" dirty="0" smtClean="0"/>
              <a:t> </a:t>
            </a:r>
            <a:r>
              <a:rPr lang="is-IS" dirty="0" smtClean="0"/>
              <a:t>and exclude maize the closest ortholog comes from Sorghum as a </a:t>
            </a:r>
            <a:r>
              <a:rPr lang="is-IS" u="sng" dirty="0" smtClean="0"/>
              <a:t>S-coclaurine N-methyltransferase</a:t>
            </a:r>
            <a:r>
              <a:rPr lang="fi-FI" dirty="0" smtClean="0"/>
              <a:t>. </a:t>
            </a:r>
            <a:r>
              <a:rPr lang="is-IS" dirty="0"/>
              <a:t>W</a:t>
            </a:r>
            <a:r>
              <a:rPr lang="is-IS" dirty="0" smtClean="0"/>
              <a:t>hen we include maize</a:t>
            </a:r>
            <a:r>
              <a:rPr lang="is-IS" b="1" dirty="0" smtClean="0"/>
              <a:t> </a:t>
            </a:r>
            <a:r>
              <a:rPr lang="en-US" dirty="0" smtClean="0"/>
              <a:t>the closest match identify the same family.</a:t>
            </a:r>
          </a:p>
          <a:p>
            <a:endParaRPr lang="en-US" dirty="0"/>
          </a:p>
        </p:txBody>
      </p:sp>
      <p:sp>
        <p:nvSpPr>
          <p:cNvPr id="7" name="Title 1"/>
          <p:cNvSpPr txBox="1">
            <a:spLocks/>
          </p:cNvSpPr>
          <p:nvPr/>
        </p:nvSpPr>
        <p:spPr>
          <a:xfrm>
            <a:off x="-118534" y="-92075"/>
            <a:ext cx="1242906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Look for </a:t>
            </a:r>
            <a:r>
              <a:rPr lang="en-US" sz="4000" b="1" dirty="0" err="1" smtClean="0"/>
              <a:t>orthologs</a:t>
            </a:r>
            <a:r>
              <a:rPr lang="en-US" sz="4000" b="1" dirty="0" smtClean="0"/>
              <a:t> of this </a:t>
            </a:r>
            <a:r>
              <a:rPr lang="is-IS" sz="4000" b="1" dirty="0"/>
              <a:t>Zm00001d046064 </a:t>
            </a:r>
            <a:r>
              <a:rPr lang="en-US" sz="4000" b="1" dirty="0" smtClean="0"/>
              <a:t>using BLAST</a:t>
            </a:r>
            <a:endParaRPr lang="en-US" sz="4000" b="1" dirty="0"/>
          </a:p>
        </p:txBody>
      </p:sp>
      <p:sp>
        <p:nvSpPr>
          <p:cNvPr id="11" name="TextBox 10"/>
          <p:cNvSpPr txBox="1"/>
          <p:nvPr/>
        </p:nvSpPr>
        <p:spPr>
          <a:xfrm>
            <a:off x="7584831" y="621323"/>
            <a:ext cx="184731"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85" y="1797836"/>
            <a:ext cx="5960824" cy="241271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631" y="1704052"/>
            <a:ext cx="5236924" cy="2668655"/>
          </a:xfrm>
          <a:prstGeom prst="rect">
            <a:avLst/>
          </a:prstGeom>
        </p:spPr>
      </p:pic>
    </p:spTree>
    <p:extLst>
      <p:ext uri="{BB962C8B-B14F-4D97-AF65-F5344CB8AC3E}">
        <p14:creationId xmlns:p14="http://schemas.microsoft.com/office/powerpoint/2010/main" val="17357304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fi-FI" sz="4000" b="1" dirty="0" err="1" smtClean="0"/>
              <a:t>Zoom</a:t>
            </a:r>
            <a:r>
              <a:rPr lang="fi-FI" sz="4000" b="1" dirty="0" smtClean="0"/>
              <a:t> in</a:t>
            </a:r>
            <a:r>
              <a:rPr lang="is-IS" sz="4000" b="1" dirty="0" smtClean="0"/>
              <a:t>… </a:t>
            </a:r>
            <a:r>
              <a:rPr lang="fi-FI" sz="4000" b="1" dirty="0" smtClean="0"/>
              <a:t>Chr9:60754481..60762490</a:t>
            </a:r>
            <a:r>
              <a:rPr lang="fi-FI" sz="4000" b="1" dirty="0"/>
              <a:t> </a:t>
            </a:r>
            <a:endParaRPr lang="en-US" sz="4000" b="1" dirty="0"/>
          </a:p>
        </p:txBody>
      </p:sp>
      <p:sp>
        <p:nvSpPr>
          <p:cNvPr id="3" name="Content Placeholder 2"/>
          <p:cNvSpPr>
            <a:spLocks noGrp="1"/>
          </p:cNvSpPr>
          <p:nvPr>
            <p:ph idx="1"/>
          </p:nvPr>
        </p:nvSpPr>
        <p:spPr>
          <a:xfrm>
            <a:off x="838200" y="1597024"/>
            <a:ext cx="3123648" cy="4874113"/>
          </a:xfrm>
        </p:spPr>
        <p:txBody>
          <a:bodyPr>
            <a:normAutofit/>
          </a:bodyPr>
          <a:lstStyle/>
          <a:p>
            <a:r>
              <a:rPr lang="en-US" sz="2400" dirty="0" smtClean="0"/>
              <a:t>Protein sequence data and </a:t>
            </a:r>
            <a:r>
              <a:rPr lang="en-US" sz="2400" dirty="0" err="1" smtClean="0"/>
              <a:t>RNAseq</a:t>
            </a:r>
            <a:r>
              <a:rPr lang="en-US" sz="2400" dirty="0" smtClean="0"/>
              <a:t> evidence on pollen suggest smaller exon</a:t>
            </a:r>
          </a:p>
          <a:p>
            <a:endParaRPr lang="en-US" sz="2400" dirty="0" smtClean="0"/>
          </a:p>
          <a:p>
            <a:r>
              <a:rPr lang="en-US" sz="2400" dirty="0" smtClean="0"/>
              <a:t>The issue resolves when the splice junction is aligned with the </a:t>
            </a:r>
            <a:r>
              <a:rPr lang="en-US" sz="2400" dirty="0" err="1" smtClean="0"/>
              <a:t>RNAseq</a:t>
            </a:r>
            <a:r>
              <a:rPr lang="en-US" sz="2400" dirty="0" smtClean="0"/>
              <a:t> reads</a:t>
            </a:r>
          </a:p>
        </p:txBody>
      </p:sp>
      <p:pic>
        <p:nvPicPr>
          <p:cNvPr id="6" name="Picture 5"/>
          <p:cNvPicPr>
            <a:picLocks noChangeAspect="1"/>
          </p:cNvPicPr>
          <p:nvPr/>
        </p:nvPicPr>
        <p:blipFill rotWithShape="1">
          <a:blip r:embed="rId2"/>
          <a:srcRect t="722" b="-1"/>
          <a:stretch/>
        </p:blipFill>
        <p:spPr>
          <a:xfrm>
            <a:off x="4052861" y="1214135"/>
            <a:ext cx="7092696" cy="5093670"/>
          </a:xfrm>
          <a:prstGeom prst="rect">
            <a:avLst/>
          </a:prstGeom>
        </p:spPr>
      </p:pic>
    </p:spTree>
    <p:extLst>
      <p:ext uri="{BB962C8B-B14F-4D97-AF65-F5344CB8AC3E}">
        <p14:creationId xmlns:p14="http://schemas.microsoft.com/office/powerpoint/2010/main" val="532003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fi-FI" sz="4000" b="1" dirty="0" err="1" smtClean="0"/>
              <a:t>Zoom</a:t>
            </a:r>
            <a:r>
              <a:rPr lang="fi-FI" sz="4000" b="1" dirty="0" smtClean="0"/>
              <a:t> in to </a:t>
            </a:r>
            <a:r>
              <a:rPr lang="fi-FI" sz="4000" b="1" dirty="0" err="1" smtClean="0"/>
              <a:t>the</a:t>
            </a:r>
            <a:r>
              <a:rPr lang="fi-FI" sz="4000" b="1" dirty="0" smtClean="0"/>
              <a:t> </a:t>
            </a:r>
            <a:r>
              <a:rPr lang="fi-FI" sz="4000" b="1" dirty="0" err="1" smtClean="0"/>
              <a:t>nucleotide</a:t>
            </a:r>
            <a:r>
              <a:rPr lang="fi-FI" sz="4000" b="1" dirty="0" smtClean="0"/>
              <a:t> </a:t>
            </a:r>
            <a:r>
              <a:rPr lang="fi-FI" sz="4000" b="1" dirty="0" err="1" smtClean="0"/>
              <a:t>level</a:t>
            </a:r>
            <a:r>
              <a:rPr lang="is-IS" sz="4000" b="1" dirty="0" smtClean="0"/>
              <a:t>…</a:t>
            </a:r>
            <a:endParaRPr lang="en-US" sz="4000" b="1" dirty="0"/>
          </a:p>
        </p:txBody>
      </p:sp>
      <p:sp>
        <p:nvSpPr>
          <p:cNvPr id="3" name="Content Placeholder 2"/>
          <p:cNvSpPr>
            <a:spLocks noGrp="1"/>
          </p:cNvSpPr>
          <p:nvPr>
            <p:ph idx="1"/>
          </p:nvPr>
        </p:nvSpPr>
        <p:spPr>
          <a:xfrm>
            <a:off x="838200" y="1440873"/>
            <a:ext cx="10805160" cy="4351338"/>
          </a:xfrm>
        </p:spPr>
        <p:txBody>
          <a:bodyPr>
            <a:normAutofit/>
          </a:bodyPr>
          <a:lstStyle/>
          <a:p>
            <a:r>
              <a:rPr lang="en-US" sz="2400" dirty="0" smtClean="0"/>
              <a:t>Note </a:t>
            </a:r>
            <a:r>
              <a:rPr lang="en-US" sz="2400" dirty="0"/>
              <a:t>that the gene is in the reverse strand as 3’</a:t>
            </a:r>
            <a:r>
              <a:rPr lang="en-US" sz="2400" dirty="0">
                <a:sym typeface="Wingdings"/>
              </a:rPr>
              <a:t></a:t>
            </a:r>
            <a:r>
              <a:rPr lang="en-US" sz="2400" dirty="0"/>
              <a:t>5</a:t>
            </a:r>
            <a:r>
              <a:rPr lang="en-US" sz="2400" dirty="0" smtClean="0"/>
              <a:t>’</a:t>
            </a:r>
          </a:p>
          <a:p>
            <a:r>
              <a:rPr lang="en-US" sz="2400" dirty="0" smtClean="0"/>
              <a:t>Zoom in to detect a canonical splice junction 	   </a:t>
            </a:r>
            <a:r>
              <a:rPr lang="en-US" sz="2400" b="1" dirty="0" err="1" smtClean="0"/>
              <a:t>gt</a:t>
            </a:r>
            <a:r>
              <a:rPr lang="en-US" sz="2400" dirty="0" smtClean="0"/>
              <a:t> .. </a:t>
            </a:r>
            <a:r>
              <a:rPr lang="en-US" sz="2400" b="1" dirty="0" smtClean="0"/>
              <a:t>ag</a:t>
            </a:r>
            <a:endParaRPr lang="en-US" sz="2400" dirty="0" smtClean="0"/>
          </a:p>
        </p:txBody>
      </p:sp>
      <p:sp>
        <p:nvSpPr>
          <p:cNvPr id="4" name="Rectangle 3"/>
          <p:cNvSpPr/>
          <p:nvPr/>
        </p:nvSpPr>
        <p:spPr>
          <a:xfrm>
            <a:off x="6672306" y="1936060"/>
            <a:ext cx="792480" cy="341376"/>
          </a:xfrm>
          <a:prstGeom prst="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88444" y="1937813"/>
            <a:ext cx="792480" cy="341376"/>
          </a:xfrm>
          <a:prstGeom prst="rect">
            <a:avLst/>
          </a:prstGeom>
          <a:solidFill>
            <a:srgbClr val="943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758462" y="2360673"/>
            <a:ext cx="7075580" cy="4240474"/>
          </a:xfrm>
          <a:prstGeom prst="rect">
            <a:avLst/>
          </a:prstGeom>
        </p:spPr>
      </p:pic>
    </p:spTree>
    <p:extLst>
      <p:ext uri="{BB962C8B-B14F-4D97-AF65-F5344CB8AC3E}">
        <p14:creationId xmlns:p14="http://schemas.microsoft.com/office/powerpoint/2010/main" val="14085533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785" y="226020"/>
            <a:ext cx="10426036" cy="1325563"/>
          </a:xfrm>
        </p:spPr>
        <p:txBody>
          <a:bodyPr>
            <a:normAutofit/>
          </a:bodyPr>
          <a:lstStyle/>
          <a:p>
            <a:r>
              <a:rPr lang="en-US" sz="4000" b="1" dirty="0" smtClean="0"/>
              <a:t>Looking for evidence data in Apollo</a:t>
            </a:r>
            <a:r>
              <a:rPr lang="en-US" sz="4000" dirty="0"/>
              <a:t/>
            </a:r>
            <a:br>
              <a:rPr lang="en-US" sz="4000" dirty="0"/>
            </a:br>
            <a:endParaRPr lang="en-US" sz="4000" dirty="0"/>
          </a:p>
        </p:txBody>
      </p:sp>
      <p:pic>
        <p:nvPicPr>
          <p:cNvPr id="5" name="Picture 4"/>
          <p:cNvPicPr>
            <a:picLocks noChangeAspect="1"/>
          </p:cNvPicPr>
          <p:nvPr/>
        </p:nvPicPr>
        <p:blipFill>
          <a:blip r:embed="rId2"/>
          <a:stretch>
            <a:fillRect/>
          </a:stretch>
        </p:blipFill>
        <p:spPr>
          <a:xfrm>
            <a:off x="2133601" y="1022483"/>
            <a:ext cx="6916615" cy="5133000"/>
          </a:xfrm>
          <a:prstGeom prst="rect">
            <a:avLst/>
          </a:prstGeom>
        </p:spPr>
      </p:pic>
      <p:sp>
        <p:nvSpPr>
          <p:cNvPr id="4" name="TextBox 3"/>
          <p:cNvSpPr txBox="1"/>
          <p:nvPr/>
        </p:nvSpPr>
        <p:spPr>
          <a:xfrm>
            <a:off x="1946031" y="6155483"/>
            <a:ext cx="8206154" cy="923330"/>
          </a:xfrm>
          <a:prstGeom prst="rect">
            <a:avLst/>
          </a:prstGeom>
          <a:noFill/>
        </p:spPr>
        <p:txBody>
          <a:bodyPr wrap="square" rtlCol="0">
            <a:spAutoFit/>
          </a:bodyPr>
          <a:lstStyle/>
          <a:p>
            <a:r>
              <a:rPr lang="en-US" dirty="0" smtClean="0"/>
              <a:t>Two models were generated at the </a:t>
            </a:r>
            <a:r>
              <a:rPr lang="en-US" smtClean="0"/>
              <a:t>same time supported </a:t>
            </a:r>
            <a:r>
              <a:rPr lang="en-US" dirty="0" smtClean="0"/>
              <a:t>by </a:t>
            </a:r>
            <a:r>
              <a:rPr lang="en-US" dirty="0" err="1" smtClean="0"/>
              <a:t>RNAseq</a:t>
            </a:r>
            <a:r>
              <a:rPr lang="en-US" dirty="0" smtClean="0"/>
              <a:t> data and sequence data from NCBI </a:t>
            </a:r>
          </a:p>
          <a:p>
            <a:endParaRPr lang="en-US" dirty="0"/>
          </a:p>
        </p:txBody>
      </p:sp>
    </p:spTree>
    <p:extLst>
      <p:ext uri="{BB962C8B-B14F-4D97-AF65-F5344CB8AC3E}">
        <p14:creationId xmlns:p14="http://schemas.microsoft.com/office/powerpoint/2010/main" val="5227180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785" y="226020"/>
            <a:ext cx="10426036" cy="1325563"/>
          </a:xfrm>
        </p:spPr>
        <p:txBody>
          <a:bodyPr>
            <a:normAutofit/>
          </a:bodyPr>
          <a:lstStyle/>
          <a:p>
            <a:r>
              <a:rPr lang="en-US" sz="4000" b="1" dirty="0" smtClean="0"/>
              <a:t>BLAST the extra sequence</a:t>
            </a:r>
            <a:r>
              <a:rPr lang="en-US" sz="4000" dirty="0"/>
              <a:t/>
            </a:r>
            <a:br>
              <a:rPr lang="en-US" sz="4000" dirty="0"/>
            </a:br>
            <a:endParaRPr lang="en-US" sz="4000" dirty="0"/>
          </a:p>
        </p:txBody>
      </p:sp>
      <p:pic>
        <p:nvPicPr>
          <p:cNvPr id="5" name="Picture 4"/>
          <p:cNvPicPr>
            <a:picLocks noChangeAspect="1"/>
          </p:cNvPicPr>
          <p:nvPr/>
        </p:nvPicPr>
        <p:blipFill rotWithShape="1">
          <a:blip r:embed="rId2"/>
          <a:srcRect r="26610" b="60768"/>
          <a:stretch/>
        </p:blipFill>
        <p:spPr>
          <a:xfrm>
            <a:off x="1682307" y="1045928"/>
            <a:ext cx="5785291" cy="2295149"/>
          </a:xfrm>
          <a:prstGeom prst="rect">
            <a:avLst/>
          </a:prstGeom>
        </p:spPr>
      </p:pic>
      <p:sp>
        <p:nvSpPr>
          <p:cNvPr id="4" name="TextBox 3"/>
          <p:cNvSpPr txBox="1"/>
          <p:nvPr/>
        </p:nvSpPr>
        <p:spPr>
          <a:xfrm>
            <a:off x="1617785" y="5890771"/>
            <a:ext cx="8358551" cy="923330"/>
          </a:xfrm>
          <a:prstGeom prst="rect">
            <a:avLst/>
          </a:prstGeom>
          <a:noFill/>
        </p:spPr>
        <p:txBody>
          <a:bodyPr wrap="square" rtlCol="0">
            <a:spAutoFit/>
          </a:bodyPr>
          <a:lstStyle/>
          <a:p>
            <a:r>
              <a:rPr lang="en-US" dirty="0" smtClean="0"/>
              <a:t>When we blast the extra sequence the closest match identify an hypothetical protein.</a:t>
            </a:r>
          </a:p>
          <a:p>
            <a:r>
              <a:rPr lang="en-US" dirty="0" smtClean="0"/>
              <a:t>Only the first exon from that sequence find a match</a:t>
            </a:r>
          </a:p>
          <a:p>
            <a:r>
              <a:rPr lang="en-US" dirty="0" smtClean="0"/>
              <a:t>More data will be needed to correct the model</a:t>
            </a:r>
          </a:p>
        </p:txBody>
      </p:sp>
      <p:sp>
        <p:nvSpPr>
          <p:cNvPr id="6" name="Rounded Rectangle 5"/>
          <p:cNvSpPr/>
          <p:nvPr/>
        </p:nvSpPr>
        <p:spPr>
          <a:xfrm>
            <a:off x="5104965" y="2839522"/>
            <a:ext cx="2081280" cy="255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85" y="3478237"/>
            <a:ext cx="5967043" cy="2456433"/>
          </a:xfrm>
          <a:prstGeom prst="rect">
            <a:avLst/>
          </a:prstGeom>
        </p:spPr>
      </p:pic>
    </p:spTree>
    <p:extLst>
      <p:ext uri="{BB962C8B-B14F-4D97-AF65-F5344CB8AC3E}">
        <p14:creationId xmlns:p14="http://schemas.microsoft.com/office/powerpoint/2010/main" val="1729349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340" y="1135174"/>
            <a:ext cx="6651813" cy="4653365"/>
          </a:xfrm>
          <a:prstGeom prst="rect">
            <a:avLst/>
          </a:prstGeom>
        </p:spPr>
      </p:pic>
      <p:sp>
        <p:nvSpPr>
          <p:cNvPr id="8" name="Title 1"/>
          <p:cNvSpPr txBox="1">
            <a:spLocks/>
          </p:cNvSpPr>
          <p:nvPr/>
        </p:nvSpPr>
        <p:spPr>
          <a:xfrm>
            <a:off x="838200" y="-26792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ZF-HD-transcription factor family</a:t>
            </a:r>
            <a:endParaRPr lang="en-US" sz="4000" b="1" dirty="0"/>
          </a:p>
        </p:txBody>
      </p:sp>
      <p:sp>
        <p:nvSpPr>
          <p:cNvPr id="4" name="Title 1"/>
          <p:cNvSpPr txBox="1">
            <a:spLocks/>
          </p:cNvSpPr>
          <p:nvPr/>
        </p:nvSpPr>
        <p:spPr>
          <a:xfrm>
            <a:off x="2656998" y="5436286"/>
            <a:ext cx="720211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smtClean="0"/>
              <a:t>The gene tree shows the 22 members of the family and highlighted the two </a:t>
            </a:r>
            <a:r>
              <a:rPr lang="en-US" sz="1800" b="1" dirty="0" smtClean="0"/>
              <a:t>main domains</a:t>
            </a:r>
            <a:r>
              <a:rPr lang="en-US" sz="1800" b="1" dirty="0" smtClean="0"/>
              <a:t>: ZF-HD </a:t>
            </a:r>
            <a:r>
              <a:rPr lang="en-US" sz="1800" b="1" dirty="0" err="1"/>
              <a:t>homeobox</a:t>
            </a:r>
            <a:r>
              <a:rPr lang="en-US" sz="1800" b="1" dirty="0"/>
              <a:t> protein, </a:t>
            </a:r>
            <a:r>
              <a:rPr lang="en-US" sz="1800" b="1" dirty="0" err="1"/>
              <a:t>Cys</a:t>
            </a:r>
            <a:r>
              <a:rPr lang="en-US" sz="1800" b="1" dirty="0"/>
              <a:t>/His-rich </a:t>
            </a:r>
            <a:r>
              <a:rPr lang="en-US" sz="1800" b="1" dirty="0" smtClean="0"/>
              <a:t>dimerization </a:t>
            </a:r>
            <a:r>
              <a:rPr lang="en-US" sz="1800" b="1" dirty="0"/>
              <a:t>domain</a:t>
            </a:r>
            <a:r>
              <a:rPr lang="en-US" sz="1800" b="1" dirty="0" smtClean="0"/>
              <a:t> </a:t>
            </a:r>
            <a:r>
              <a:rPr lang="en-US" sz="1800" b="1" dirty="0"/>
              <a:t>(</a:t>
            </a:r>
            <a:r>
              <a:rPr lang="en-US" sz="1800" b="1" dirty="0" smtClean="0"/>
              <a:t>blue) </a:t>
            </a:r>
            <a:r>
              <a:rPr lang="en-US" sz="1800" b="1" dirty="0" smtClean="0"/>
              <a:t>and </a:t>
            </a:r>
            <a:r>
              <a:rPr lang="en-US" sz="1800" b="1" dirty="0" smtClean="0"/>
              <a:t>the </a:t>
            </a:r>
            <a:r>
              <a:rPr lang="en-US" sz="1800" b="1" dirty="0" err="1" smtClean="0"/>
              <a:t>homeobox</a:t>
            </a:r>
            <a:r>
              <a:rPr lang="en-US" sz="1800" b="1" dirty="0" smtClean="0"/>
              <a:t> domain-like (orange).</a:t>
            </a:r>
            <a:endParaRPr lang="en-US" sz="1800" b="1" dirty="0"/>
          </a:p>
        </p:txBody>
      </p:sp>
    </p:spTree>
    <p:extLst>
      <p:ext uri="{BB962C8B-B14F-4D97-AF65-F5344CB8AC3E}">
        <p14:creationId xmlns:p14="http://schemas.microsoft.com/office/powerpoint/2010/main" val="262903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Single exon ZF-HD-transcription factor family</a:t>
            </a:r>
            <a:endParaRPr lang="en-US" sz="4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047" y="1396306"/>
            <a:ext cx="5700220" cy="228694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012" y="3702884"/>
            <a:ext cx="5700220" cy="2324699"/>
          </a:xfrm>
          <a:prstGeom prst="rect">
            <a:avLst/>
          </a:prstGeom>
        </p:spPr>
      </p:pic>
      <p:sp>
        <p:nvSpPr>
          <p:cNvPr id="6" name="Title 1"/>
          <p:cNvSpPr txBox="1">
            <a:spLocks/>
          </p:cNvSpPr>
          <p:nvPr/>
        </p:nvSpPr>
        <p:spPr>
          <a:xfrm>
            <a:off x="3227292" y="5381114"/>
            <a:ext cx="584498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smtClean="0"/>
              <a:t>Once you select the genes you can see the location and the structure with only one CDS</a:t>
            </a:r>
            <a:r>
              <a:rPr lang="en-US" sz="1800" b="1" dirty="0" smtClean="0"/>
              <a:t>. Two examples in here.</a:t>
            </a:r>
            <a:endParaRPr lang="en-US" sz="1800" b="1" dirty="0"/>
          </a:p>
        </p:txBody>
      </p:sp>
    </p:spTree>
    <p:extLst>
      <p:ext uri="{BB962C8B-B14F-4D97-AF65-F5344CB8AC3E}">
        <p14:creationId xmlns:p14="http://schemas.microsoft.com/office/powerpoint/2010/main" val="12381196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 Zm00001d039116 </a:t>
            </a:r>
            <a:endParaRPr lang="en-US" sz="40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47" y="1233488"/>
            <a:ext cx="10641106" cy="4519460"/>
          </a:xfrm>
          <a:prstGeom prst="rect">
            <a:avLst/>
          </a:prstGeom>
        </p:spPr>
      </p:pic>
      <p:sp>
        <p:nvSpPr>
          <p:cNvPr id="4" name="Title 1"/>
          <p:cNvSpPr txBox="1">
            <a:spLocks/>
          </p:cNvSpPr>
          <p:nvPr/>
        </p:nvSpPr>
        <p:spPr>
          <a:xfrm>
            <a:off x="753035" y="5090166"/>
            <a:ext cx="1064110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smtClean="0"/>
              <a:t>The first gene we are looking into shows two exons and it has been classified as AMP-dependent </a:t>
            </a:r>
            <a:r>
              <a:rPr lang="en-US" sz="1800" b="1" dirty="0" err="1" smtClean="0"/>
              <a:t>synthetase</a:t>
            </a:r>
            <a:r>
              <a:rPr lang="en-US" sz="1800" b="1" dirty="0" smtClean="0"/>
              <a:t> and ligase family protein and called ZF-HD-transcription factor 6.</a:t>
            </a:r>
            <a:endParaRPr lang="en-US" sz="1800" b="1" dirty="0"/>
          </a:p>
        </p:txBody>
      </p:sp>
    </p:spTree>
    <p:extLst>
      <p:ext uri="{BB962C8B-B14F-4D97-AF65-F5344CB8AC3E}">
        <p14:creationId xmlns:p14="http://schemas.microsoft.com/office/powerpoint/2010/main" val="2107834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 Zm00001d039116 </a:t>
            </a:r>
            <a:endParaRPr lang="en-US" sz="4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59" y="1128060"/>
            <a:ext cx="11053482" cy="4215974"/>
          </a:xfrm>
          <a:prstGeom prst="rect">
            <a:avLst/>
          </a:prstGeom>
        </p:spPr>
      </p:pic>
      <p:sp>
        <p:nvSpPr>
          <p:cNvPr id="5" name="TextBox 4"/>
          <p:cNvSpPr txBox="1"/>
          <p:nvPr/>
        </p:nvSpPr>
        <p:spPr>
          <a:xfrm>
            <a:off x="646952" y="5414991"/>
            <a:ext cx="11401613" cy="923330"/>
          </a:xfrm>
          <a:prstGeom prst="rect">
            <a:avLst/>
          </a:prstGeom>
          <a:noFill/>
        </p:spPr>
        <p:txBody>
          <a:bodyPr wrap="square" rtlCol="0">
            <a:spAutoFit/>
          </a:bodyPr>
          <a:lstStyle/>
          <a:p>
            <a:r>
              <a:rPr lang="en-US" dirty="0" smtClean="0"/>
              <a:t>Before going into Apollo we </a:t>
            </a:r>
            <a:r>
              <a:rPr lang="en-US" dirty="0" smtClean="0"/>
              <a:t>check </a:t>
            </a:r>
            <a:r>
              <a:rPr lang="en-US" dirty="0" smtClean="0"/>
              <a:t>in </a:t>
            </a:r>
            <a:r>
              <a:rPr lang="en-US" dirty="0" err="1" smtClean="0"/>
              <a:t>Gramene</a:t>
            </a:r>
            <a:r>
              <a:rPr lang="en-US" dirty="0" smtClean="0"/>
              <a:t> </a:t>
            </a:r>
            <a:r>
              <a:rPr lang="en-US" dirty="0" err="1" smtClean="0"/>
              <a:t>Ensembl</a:t>
            </a:r>
            <a:r>
              <a:rPr lang="en-US" dirty="0" smtClean="0"/>
              <a:t> to compare with the previous assembly B73v3. </a:t>
            </a:r>
          </a:p>
          <a:p>
            <a:r>
              <a:rPr lang="en-US" dirty="0" smtClean="0"/>
              <a:t>Our first thought is that the </a:t>
            </a:r>
            <a:r>
              <a:rPr lang="en-US" dirty="0" smtClean="0"/>
              <a:t>v3 assembly </a:t>
            </a:r>
            <a:r>
              <a:rPr lang="en-US" dirty="0" smtClean="0"/>
              <a:t>is correct and annotate a single exon gene: GRMZM2G414844 and </a:t>
            </a:r>
            <a:r>
              <a:rPr lang="en-US" dirty="0" smtClean="0"/>
              <a:t>t</a:t>
            </a:r>
            <a:r>
              <a:rPr lang="en-US" dirty="0" smtClean="0"/>
              <a:t>he v4 </a:t>
            </a:r>
            <a:r>
              <a:rPr lang="en-US" dirty="0" smtClean="0"/>
              <a:t>assembly </a:t>
            </a:r>
            <a:r>
              <a:rPr lang="en-US" dirty="0" smtClean="0"/>
              <a:t>is wrong </a:t>
            </a:r>
            <a:r>
              <a:rPr lang="en-US" dirty="0" smtClean="0"/>
              <a:t>and fuse two genes together (GRMZM2G114578 and GRMZM2G414844)</a:t>
            </a:r>
            <a:endParaRPr lang="en-US" dirty="0"/>
          </a:p>
        </p:txBody>
      </p:sp>
      <p:sp>
        <p:nvSpPr>
          <p:cNvPr id="6" name="Rounded Rectangle 5"/>
          <p:cNvSpPr/>
          <p:nvPr/>
        </p:nvSpPr>
        <p:spPr>
          <a:xfrm>
            <a:off x="8902700" y="2189163"/>
            <a:ext cx="2171700" cy="13668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856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 Zm00001d039116 </a:t>
            </a:r>
            <a:endParaRPr lang="en-US" sz="4000" b="1" dirty="0"/>
          </a:p>
        </p:txBody>
      </p:sp>
      <p:sp>
        <p:nvSpPr>
          <p:cNvPr id="5" name="TextBox 4"/>
          <p:cNvSpPr txBox="1"/>
          <p:nvPr/>
        </p:nvSpPr>
        <p:spPr>
          <a:xfrm>
            <a:off x="1203803" y="5517792"/>
            <a:ext cx="9948291" cy="923330"/>
          </a:xfrm>
          <a:prstGeom prst="rect">
            <a:avLst/>
          </a:prstGeom>
          <a:noFill/>
        </p:spPr>
        <p:txBody>
          <a:bodyPr wrap="square" rtlCol="0">
            <a:spAutoFit/>
          </a:bodyPr>
          <a:lstStyle/>
          <a:p>
            <a:r>
              <a:rPr lang="en-US" dirty="0" smtClean="0"/>
              <a:t>We went back to </a:t>
            </a:r>
            <a:r>
              <a:rPr lang="en-US" dirty="0" err="1" smtClean="0"/>
              <a:t>Gramene</a:t>
            </a:r>
            <a:r>
              <a:rPr lang="en-US" dirty="0" smtClean="0"/>
              <a:t> to identify the paralogs and it shows they share a common domain for </a:t>
            </a:r>
            <a:r>
              <a:rPr lang="en-US" dirty="0"/>
              <a:t>AMP-dependent </a:t>
            </a:r>
            <a:r>
              <a:rPr lang="en-US" dirty="0" err="1" smtClean="0"/>
              <a:t>synthetase</a:t>
            </a:r>
            <a:r>
              <a:rPr lang="en-US" dirty="0" smtClean="0"/>
              <a:t>/ligase. </a:t>
            </a:r>
            <a:r>
              <a:rPr lang="en-US" dirty="0" smtClean="0"/>
              <a:t>Looking for </a:t>
            </a:r>
            <a:r>
              <a:rPr lang="en-US" dirty="0" smtClean="0"/>
              <a:t>other domains our gene of interest shows the ZF-HD </a:t>
            </a:r>
            <a:r>
              <a:rPr lang="en-US" dirty="0" err="1"/>
              <a:t>homeobox</a:t>
            </a:r>
            <a:r>
              <a:rPr lang="en-US" dirty="0"/>
              <a:t> protein, </a:t>
            </a:r>
            <a:r>
              <a:rPr lang="en-US" dirty="0" err="1"/>
              <a:t>Cys</a:t>
            </a:r>
            <a:r>
              <a:rPr lang="en-US" dirty="0"/>
              <a:t>/His-rich </a:t>
            </a:r>
            <a:r>
              <a:rPr lang="en-US" dirty="0" smtClean="0"/>
              <a:t>dimerization domain (turquoise</a:t>
            </a:r>
            <a:r>
              <a:rPr lang="en-US" dirty="0" smtClean="0"/>
              <a:t>) present in the ZF-HD-TF family.</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803" y="1317813"/>
            <a:ext cx="9849680" cy="4187180"/>
          </a:xfrm>
          <a:prstGeom prst="rect">
            <a:avLst/>
          </a:prstGeom>
        </p:spPr>
      </p:pic>
      <p:sp>
        <p:nvSpPr>
          <p:cNvPr id="6" name="Rounded Rectangle 5"/>
          <p:cNvSpPr/>
          <p:nvPr/>
        </p:nvSpPr>
        <p:spPr>
          <a:xfrm>
            <a:off x="8152176" y="3466823"/>
            <a:ext cx="242047" cy="37651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55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 Zm00001d039116 in Apollo</a:t>
            </a:r>
            <a:endParaRPr lang="en-US" sz="40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453507"/>
            <a:ext cx="8166100" cy="4180848"/>
          </a:xfrm>
          <a:prstGeom prst="rect">
            <a:avLst/>
          </a:prstGeom>
        </p:spPr>
      </p:pic>
      <p:sp>
        <p:nvSpPr>
          <p:cNvPr id="4" name="TextBox 3"/>
          <p:cNvSpPr txBox="1"/>
          <p:nvPr/>
        </p:nvSpPr>
        <p:spPr>
          <a:xfrm>
            <a:off x="2133600" y="5762845"/>
            <a:ext cx="8166100" cy="923330"/>
          </a:xfrm>
          <a:prstGeom prst="rect">
            <a:avLst/>
          </a:prstGeom>
          <a:noFill/>
        </p:spPr>
        <p:txBody>
          <a:bodyPr wrap="square" rtlCol="0">
            <a:spAutoFit/>
          </a:bodyPr>
          <a:lstStyle/>
          <a:p>
            <a:r>
              <a:rPr lang="en-US" dirty="0" smtClean="0"/>
              <a:t>Once we locate the gene in Apollo we can see same results. The v3 annotation is different to the v4. The next step will be to look for evidence in public databases</a:t>
            </a:r>
            <a:r>
              <a:rPr lang="en-US" dirty="0" smtClean="0"/>
              <a:t>.</a:t>
            </a:r>
          </a:p>
          <a:p>
            <a:r>
              <a:rPr lang="en-US" dirty="0" smtClean="0"/>
              <a:t>We move the gene models to the User-created annotations to retrieve the sequences</a:t>
            </a:r>
            <a:endParaRPr lang="en-US" dirty="0"/>
          </a:p>
        </p:txBody>
      </p:sp>
      <p:sp>
        <p:nvSpPr>
          <p:cNvPr id="5" name="Rounded Rectangle 4"/>
          <p:cNvSpPr/>
          <p:nvPr/>
        </p:nvSpPr>
        <p:spPr>
          <a:xfrm>
            <a:off x="8068981" y="2314673"/>
            <a:ext cx="2171700" cy="13668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36125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9207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000" b="1" dirty="0"/>
          </a:p>
        </p:txBody>
      </p:sp>
      <p:sp>
        <p:nvSpPr>
          <p:cNvPr id="4" name="TextBox 3"/>
          <p:cNvSpPr txBox="1"/>
          <p:nvPr/>
        </p:nvSpPr>
        <p:spPr>
          <a:xfrm>
            <a:off x="722404" y="5658277"/>
            <a:ext cx="10747189" cy="646331"/>
          </a:xfrm>
          <a:prstGeom prst="rect">
            <a:avLst/>
          </a:prstGeom>
          <a:noFill/>
        </p:spPr>
        <p:txBody>
          <a:bodyPr wrap="square" rtlCol="0">
            <a:spAutoFit/>
          </a:bodyPr>
          <a:lstStyle/>
          <a:p>
            <a:r>
              <a:rPr lang="en-US" dirty="0" smtClean="0"/>
              <a:t>When we blast the sequence for </a:t>
            </a:r>
            <a:r>
              <a:rPr lang="en-US" dirty="0"/>
              <a:t>the gene </a:t>
            </a:r>
            <a:r>
              <a:rPr lang="en-US" dirty="0" smtClean="0"/>
              <a:t>GRMZM2G414844 and exclude maize the closest </a:t>
            </a:r>
            <a:r>
              <a:rPr lang="en-US" dirty="0" err="1" smtClean="0"/>
              <a:t>ortholog</a:t>
            </a:r>
            <a:r>
              <a:rPr lang="en-US" dirty="0" smtClean="0"/>
              <a:t> comes from </a:t>
            </a:r>
            <a:r>
              <a:rPr lang="en-US" dirty="0" err="1" smtClean="0"/>
              <a:t>Setaria</a:t>
            </a:r>
            <a:r>
              <a:rPr lang="en-US" dirty="0"/>
              <a:t> </a:t>
            </a:r>
            <a:r>
              <a:rPr lang="en-US" dirty="0" smtClean="0"/>
              <a:t>and when we don’t exclude maize it will match 100% (both zinc-finger homeodomains)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65" y="1630215"/>
            <a:ext cx="5954060" cy="32171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794" y="1630215"/>
            <a:ext cx="5331759" cy="3360422"/>
          </a:xfrm>
          <a:prstGeom prst="rect">
            <a:avLst/>
          </a:prstGeom>
        </p:spPr>
      </p:pic>
      <p:sp>
        <p:nvSpPr>
          <p:cNvPr id="7" name="Title 1"/>
          <p:cNvSpPr txBox="1">
            <a:spLocks/>
          </p:cNvSpPr>
          <p:nvPr/>
        </p:nvSpPr>
        <p:spPr>
          <a:xfrm>
            <a:off x="-118534" y="-92075"/>
            <a:ext cx="1242906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Look for </a:t>
            </a:r>
            <a:r>
              <a:rPr lang="en-US" sz="4000" b="1" dirty="0" err="1" smtClean="0"/>
              <a:t>orthologs</a:t>
            </a:r>
            <a:r>
              <a:rPr lang="en-US" sz="4000" b="1" dirty="0" smtClean="0"/>
              <a:t> of this </a:t>
            </a:r>
            <a:r>
              <a:rPr lang="en-US" sz="4000" b="1" dirty="0"/>
              <a:t>GRMZM2G114578</a:t>
            </a:r>
            <a:r>
              <a:rPr lang="en-US" sz="4000" b="1" dirty="0" smtClean="0"/>
              <a:t> using BLAST</a:t>
            </a:r>
            <a:endParaRPr lang="en-US" sz="4000"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1698" y="4847328"/>
            <a:ext cx="2768600" cy="584200"/>
          </a:xfrm>
          <a:prstGeom prst="rect">
            <a:avLst/>
          </a:prstGeom>
        </p:spPr>
      </p:pic>
    </p:spTree>
    <p:extLst>
      <p:ext uri="{BB962C8B-B14F-4D97-AF65-F5344CB8AC3E}">
        <p14:creationId xmlns:p14="http://schemas.microsoft.com/office/powerpoint/2010/main" val="8271095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1062</Words>
  <Application>Microsoft Macintosh PowerPoint</Application>
  <PresentationFormat>Widescreen</PresentationFormat>
  <Paragraphs>73</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Calibri Light</vt:lpstr>
      <vt:lpstr>Wingdings</vt:lpstr>
      <vt:lpstr>Arial</vt:lpstr>
      <vt:lpstr>Office Theme</vt:lpstr>
      <vt:lpstr>Maize exercises</vt:lpstr>
      <vt:lpstr>Exercise 1: Problems annotating single exon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Zm00001d041417</vt:lpstr>
      <vt:lpstr>PowerPoint Presentation</vt:lpstr>
      <vt:lpstr>Exercise 2: Missing part of a gene in B73v4 assembly </vt:lpstr>
      <vt:lpstr>PowerPoint Presentation</vt:lpstr>
      <vt:lpstr>PowerPoint Presentation</vt:lpstr>
      <vt:lpstr>PowerPoint Presentation</vt:lpstr>
      <vt:lpstr>Looking for the gene in Apollo </vt:lpstr>
      <vt:lpstr>PowerPoint Presentation</vt:lpstr>
      <vt:lpstr>PowerPoint Presentation</vt:lpstr>
      <vt:lpstr>Zoom in… Chr9:60754481..60762490 </vt:lpstr>
      <vt:lpstr>Zoom in to the nucleotide level…</vt:lpstr>
      <vt:lpstr>Looking for evidence data in Apollo </vt:lpstr>
      <vt:lpstr>BLAST the extra sequence </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Maize exercises</dc:title>
  <dc:creator>Microsoft Office User</dc:creator>
  <cp:lastModifiedBy>Microsoft Office User</cp:lastModifiedBy>
  <cp:revision>17</cp:revision>
  <dcterms:created xsi:type="dcterms:W3CDTF">2017-11-22T17:03:13Z</dcterms:created>
  <dcterms:modified xsi:type="dcterms:W3CDTF">2017-11-22T20:36:56Z</dcterms:modified>
</cp:coreProperties>
</file>